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6" r:id="rId3"/>
    <p:sldId id="262" r:id="rId4"/>
    <p:sldId id="288" r:id="rId5"/>
    <p:sldId id="274" r:id="rId6"/>
    <p:sldId id="321" r:id="rId7"/>
    <p:sldId id="292" r:id="rId8"/>
    <p:sldId id="310" r:id="rId9"/>
    <p:sldId id="275" r:id="rId10"/>
    <p:sldId id="294" r:id="rId11"/>
    <p:sldId id="295" r:id="rId12"/>
    <p:sldId id="296" r:id="rId13"/>
    <p:sldId id="297" r:id="rId14"/>
    <p:sldId id="298" r:id="rId15"/>
    <p:sldId id="302" r:id="rId16"/>
    <p:sldId id="300" r:id="rId17"/>
    <p:sldId id="301" r:id="rId18"/>
    <p:sldId id="299" r:id="rId19"/>
    <p:sldId id="303" r:id="rId20"/>
    <p:sldId id="305" r:id="rId21"/>
    <p:sldId id="304" r:id="rId22"/>
    <p:sldId id="306" r:id="rId23"/>
    <p:sldId id="307" r:id="rId24"/>
    <p:sldId id="308" r:id="rId25"/>
    <p:sldId id="309" r:id="rId26"/>
    <p:sldId id="318" r:id="rId27"/>
    <p:sldId id="311" r:id="rId28"/>
    <p:sldId id="312" r:id="rId29"/>
    <p:sldId id="313" r:id="rId30"/>
    <p:sldId id="314" r:id="rId31"/>
    <p:sldId id="315" r:id="rId32"/>
    <p:sldId id="317" r:id="rId33"/>
    <p:sldId id="319" r:id="rId34"/>
    <p:sldId id="320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veat Brush" panose="020B0604020202020204" charset="0"/>
      <p:regular r:id="rId41"/>
    </p:embeddedFont>
    <p:embeddedFont>
      <p:font typeface="Patrick Hand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mruthi Rajkumar" initials="SR" lastIdx="1" clrIdx="0">
    <p:extLst>
      <p:ext uri="{19B8F6BF-5375-455C-9EA6-DF929625EA0E}">
        <p15:presenceInfo xmlns:p15="http://schemas.microsoft.com/office/powerpoint/2012/main" userId="44e620eec7a091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B7270-91E4-4A12-9A8C-D9D9A577B7A0}">
  <a:tblStyle styleId="{CA0B7270-91E4-4A12-9A8C-D9D9A577B7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50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04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2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879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040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606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984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84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56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459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457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79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68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773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55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5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06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203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21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697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2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41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06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6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843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r="36053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r="36053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STATIONARY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STORE</a:t>
            </a:r>
            <a:r>
              <a:rPr lang="en-IN" dirty="0"/>
              <a:t> MANAGEMENT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2752"/>
            <a:ext cx="5868600" cy="274297"/>
          </a:xfrm>
        </p:spPr>
        <p:txBody>
          <a:bodyPr/>
          <a:lstStyle/>
          <a:p>
            <a:r>
              <a:rPr lang="en-IN" dirty="0"/>
              <a:t>HOME PAGE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6B8260D-00B6-4791-8C8B-4DAD1D9C4E3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2413" t="25225" r="35002" b="23043"/>
          <a:stretch/>
        </p:blipFill>
        <p:spPr bwMode="auto">
          <a:xfrm>
            <a:off x="1702434" y="1499500"/>
            <a:ext cx="6059660" cy="3339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764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DATABASE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17050"/>
            <a:ext cx="8229600" cy="3695192"/>
          </a:xfrm>
        </p:spPr>
        <p:txBody>
          <a:bodyPr/>
          <a:lstStyle/>
          <a:p>
            <a:pPr marL="114300" indent="0">
              <a:buNone/>
            </a:pPr>
            <a:r>
              <a:rPr lang="en-IN" sz="16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root1 = Tk()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root1.configure(</a:t>
            </a:r>
            <a:r>
              <a:rPr lang="en-IN" sz="1200" dirty="0" err="1">
                <a:solidFill>
                  <a:schemeClr val="tx1"/>
                </a:solidFill>
              </a:rPr>
              <a:t>bg</a:t>
            </a:r>
            <a:r>
              <a:rPr lang="en-IN" sz="1200" dirty="0">
                <a:solidFill>
                  <a:schemeClr val="tx1"/>
                </a:solidFill>
              </a:rPr>
              <a:t>="Grey")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root1.title("Stationary Store Database")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</a:t>
            </a:r>
            <a:r>
              <a:rPr lang="en-IN" sz="1200" dirty="0" err="1">
                <a:solidFill>
                  <a:schemeClr val="tx1"/>
                </a:solidFill>
              </a:rPr>
              <a:t>my_cursor.execute</a:t>
            </a:r>
            <a:r>
              <a:rPr lang="en-IN" sz="1200" dirty="0">
                <a:solidFill>
                  <a:schemeClr val="tx1"/>
                </a:solidFill>
              </a:rPr>
              <a:t>("select * from stationary")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mytext1 = </a:t>
            </a:r>
            <a:r>
              <a:rPr lang="en-IN" sz="1200" dirty="0" err="1">
                <a:solidFill>
                  <a:schemeClr val="tx1"/>
                </a:solidFill>
              </a:rPr>
              <a:t>my_cursor.fetchall</a:t>
            </a:r>
            <a:r>
              <a:rPr lang="en-IN" sz="1200" dirty="0">
                <a:solidFill>
                  <a:schemeClr val="tx1"/>
                </a:solidFill>
              </a:rPr>
              <a:t>()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</a:t>
            </a:r>
            <a:r>
              <a:rPr lang="en-IN" sz="1200" dirty="0" err="1">
                <a:solidFill>
                  <a:schemeClr val="tx1"/>
                </a:solidFill>
              </a:rPr>
              <a:t>mytext</a:t>
            </a:r>
            <a:r>
              <a:rPr lang="en-IN" sz="1200" dirty="0">
                <a:solidFill>
                  <a:schemeClr val="tx1"/>
                </a:solidFill>
              </a:rPr>
              <a:t> = Text(root1, width=90, height=20, </a:t>
            </a:r>
            <a:r>
              <a:rPr lang="en-IN" sz="1200" dirty="0" err="1">
                <a:solidFill>
                  <a:schemeClr val="tx1"/>
                </a:solidFill>
              </a:rPr>
              <a:t>bg</a:t>
            </a:r>
            <a:r>
              <a:rPr lang="en-IN" sz="1200" dirty="0">
                <a:solidFill>
                  <a:schemeClr val="tx1"/>
                </a:solidFill>
              </a:rPr>
              <a:t>="</a:t>
            </a:r>
            <a:r>
              <a:rPr lang="en-IN" sz="1200" dirty="0" err="1">
                <a:solidFill>
                  <a:schemeClr val="tx1"/>
                </a:solidFill>
              </a:rPr>
              <a:t>gray</a:t>
            </a:r>
            <a:r>
              <a:rPr lang="en-IN" sz="1200" dirty="0">
                <a:solidFill>
                  <a:schemeClr val="tx1"/>
                </a:solidFill>
              </a:rPr>
              <a:t>", </a:t>
            </a:r>
            <a:r>
              <a:rPr lang="en-IN" sz="1200" dirty="0" err="1">
                <a:solidFill>
                  <a:schemeClr val="tx1"/>
                </a:solidFill>
              </a:rPr>
              <a:t>fg</a:t>
            </a:r>
            <a:r>
              <a:rPr lang="en-IN" sz="1200" dirty="0">
                <a:solidFill>
                  <a:schemeClr val="tx1"/>
                </a:solidFill>
              </a:rPr>
              <a:t>="black", font=("Times", 12))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</a:t>
            </a:r>
            <a:r>
              <a:rPr lang="en-IN" sz="1200" dirty="0" err="1">
                <a:solidFill>
                  <a:schemeClr val="tx1"/>
                </a:solidFill>
              </a:rPr>
              <a:t>mytext.insert</a:t>
            </a:r>
            <a:r>
              <a:rPr lang="en-IN" sz="1200" dirty="0">
                <a:solidFill>
                  <a:schemeClr val="tx1"/>
                </a:solidFill>
              </a:rPr>
              <a:t>(END, " </a:t>
            </a:r>
            <a:r>
              <a:rPr lang="en-IN" sz="1200" dirty="0" err="1">
                <a:solidFill>
                  <a:schemeClr val="tx1"/>
                </a:solidFill>
              </a:rPr>
              <a:t>Item_Name</a:t>
            </a:r>
            <a:r>
              <a:rPr lang="en-IN" sz="1200" dirty="0">
                <a:solidFill>
                  <a:schemeClr val="tx1"/>
                </a:solidFill>
              </a:rPr>
              <a:t> \t\</a:t>
            </a:r>
            <a:r>
              <a:rPr lang="en-IN" sz="1200" dirty="0" err="1">
                <a:solidFill>
                  <a:schemeClr val="tx1"/>
                </a:solidFill>
              </a:rPr>
              <a:t>tItem_Price</a:t>
            </a:r>
            <a:r>
              <a:rPr lang="en-IN" sz="1200" dirty="0">
                <a:solidFill>
                  <a:schemeClr val="tx1"/>
                </a:solidFill>
              </a:rPr>
              <a:t> \t\</a:t>
            </a:r>
            <a:r>
              <a:rPr lang="en-IN" sz="1200" dirty="0" err="1">
                <a:solidFill>
                  <a:schemeClr val="tx1"/>
                </a:solidFill>
              </a:rPr>
              <a:t>tItem_Quantity</a:t>
            </a:r>
            <a:r>
              <a:rPr lang="en-IN" sz="1200" dirty="0">
                <a:solidFill>
                  <a:schemeClr val="tx1"/>
                </a:solidFill>
              </a:rPr>
              <a:t> \t\</a:t>
            </a:r>
            <a:r>
              <a:rPr lang="en-IN" sz="1200" dirty="0" err="1">
                <a:solidFill>
                  <a:schemeClr val="tx1"/>
                </a:solidFill>
              </a:rPr>
              <a:t>tItem_Category</a:t>
            </a:r>
            <a:r>
              <a:rPr lang="en-IN" sz="1200" dirty="0">
                <a:solidFill>
                  <a:schemeClr val="tx1"/>
                </a:solidFill>
              </a:rPr>
              <a:t> \t\</a:t>
            </a:r>
            <a:r>
              <a:rPr lang="en-IN" sz="1200" dirty="0" err="1">
                <a:solidFill>
                  <a:schemeClr val="tx1"/>
                </a:solidFill>
              </a:rPr>
              <a:t>tItem_Discount</a:t>
            </a:r>
            <a:r>
              <a:rPr lang="en-IN" sz="1200" dirty="0">
                <a:solidFill>
                  <a:schemeClr val="tx1"/>
                </a:solidFill>
              </a:rPr>
              <a:t> \n")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</a:t>
            </a:r>
            <a:r>
              <a:rPr lang="en-IN" sz="1200" dirty="0" err="1">
                <a:solidFill>
                  <a:schemeClr val="tx1"/>
                </a:solidFill>
              </a:rPr>
              <a:t>mytext.insert</a:t>
            </a:r>
            <a:r>
              <a:rPr lang="en-IN" sz="1200" dirty="0">
                <a:solidFill>
                  <a:schemeClr val="tx1"/>
                </a:solidFill>
              </a:rPr>
              <a:t>(END, " ------------ \t\t----------- \t\t-------------- \t\t--------------- \t\t--------------- \n")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for row in mytext1: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    </a:t>
            </a:r>
            <a:r>
              <a:rPr lang="en-IN" sz="1200" dirty="0" err="1">
                <a:solidFill>
                  <a:schemeClr val="tx1"/>
                </a:solidFill>
              </a:rPr>
              <a:t>mytext.insert</a:t>
            </a:r>
            <a:r>
              <a:rPr lang="en-IN" sz="1200" dirty="0">
                <a:solidFill>
                  <a:schemeClr val="tx1"/>
                </a:solidFill>
              </a:rPr>
              <a:t>(END,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                  "       {0} \t\t     {1} \t\t         {2} \t\t   {3} \t\t          {4}\</a:t>
            </a:r>
            <a:r>
              <a:rPr lang="en-IN" sz="1200" dirty="0" err="1">
                <a:solidFill>
                  <a:schemeClr val="tx1"/>
                </a:solidFill>
              </a:rPr>
              <a:t>n".format</a:t>
            </a:r>
            <a:r>
              <a:rPr lang="en-IN" sz="1200" dirty="0">
                <a:solidFill>
                  <a:schemeClr val="tx1"/>
                </a:solidFill>
              </a:rPr>
              <a:t>(row[0], row[1], row[2], row[3], row[4]))</a:t>
            </a:r>
          </a:p>
          <a:p>
            <a:pPr marL="114300" indent="0">
              <a:buNone/>
            </a:pPr>
            <a:r>
              <a:rPr lang="en-IN" sz="1200" dirty="0" err="1">
                <a:solidFill>
                  <a:schemeClr val="tx1"/>
                </a:solidFill>
              </a:rPr>
              <a:t>mytext.pack</a:t>
            </a:r>
            <a:r>
              <a:rPr lang="en-IN" sz="1200" dirty="0">
                <a:solidFill>
                  <a:schemeClr val="tx1"/>
                </a:solidFill>
              </a:rPr>
              <a:t>(side=LEFT)</a:t>
            </a:r>
          </a:p>
          <a:p>
            <a:pPr marL="114300" indent="0">
              <a:buNone/>
            </a:pP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69533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VIEW DATABASE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705D0E5-76AE-4477-9C89-BAE0FF301D04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3"/>
          <a:srcRect l="6204" t="20222" r="46820" b="31452"/>
          <a:stretch/>
        </p:blipFill>
        <p:spPr bwMode="auto">
          <a:xfrm>
            <a:off x="1467293" y="1453891"/>
            <a:ext cx="5812466" cy="349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5259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ITEM(INSERTION)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17050"/>
            <a:ext cx="8229600" cy="3695192"/>
          </a:xfrm>
        </p:spPr>
        <p:txBody>
          <a:bodyPr/>
          <a:lstStyle/>
          <a:p>
            <a:pPr marL="114300" indent="0">
              <a:buNone/>
            </a:pPr>
            <a:r>
              <a:rPr lang="en-IN" sz="16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IN" sz="1600" b="1" i="1" dirty="0">
                <a:solidFill>
                  <a:schemeClr val="tx1"/>
                </a:solidFill>
              </a:rPr>
              <a:t>       </a:t>
            </a:r>
            <a:r>
              <a:rPr lang="en-IN" sz="1400" dirty="0">
                <a:solidFill>
                  <a:schemeClr val="tx1"/>
                </a:solidFill>
              </a:rPr>
              <a:t>e1 = entry1.get()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e2 = entry2.get()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e3 = entry3.get()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e4 = entry4.get()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e5 = entry5.get()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sql</a:t>
            </a:r>
            <a:r>
              <a:rPr lang="en-IN" sz="1400" dirty="0">
                <a:solidFill>
                  <a:schemeClr val="tx1"/>
                </a:solidFill>
              </a:rPr>
              <a:t> = "INSERT INTO stationary (</a:t>
            </a:r>
            <a:r>
              <a:rPr lang="en-IN" sz="1400" dirty="0" err="1">
                <a:solidFill>
                  <a:schemeClr val="tx1"/>
                </a:solidFill>
              </a:rPr>
              <a:t>item_name</a:t>
            </a:r>
            <a:r>
              <a:rPr lang="en-IN" sz="1400" dirty="0">
                <a:solidFill>
                  <a:schemeClr val="tx1"/>
                </a:solidFill>
              </a:rPr>
              <a:t>, </a:t>
            </a:r>
            <a:r>
              <a:rPr lang="en-IN" sz="1400" dirty="0" err="1">
                <a:solidFill>
                  <a:schemeClr val="tx1"/>
                </a:solidFill>
              </a:rPr>
              <a:t>item_price</a:t>
            </a:r>
            <a:r>
              <a:rPr lang="en-IN" sz="1400" dirty="0">
                <a:solidFill>
                  <a:schemeClr val="tx1"/>
                </a:solidFill>
              </a:rPr>
              <a:t>, </a:t>
            </a:r>
            <a:r>
              <a:rPr lang="en-IN" sz="1400" dirty="0" err="1">
                <a:solidFill>
                  <a:schemeClr val="tx1"/>
                </a:solidFill>
              </a:rPr>
              <a:t>item_quantity</a:t>
            </a:r>
            <a:r>
              <a:rPr lang="en-IN" sz="1400" dirty="0">
                <a:solidFill>
                  <a:schemeClr val="tx1"/>
                </a:solidFill>
              </a:rPr>
              <a:t>, </a:t>
            </a:r>
            <a:r>
              <a:rPr lang="en-IN" sz="1400" dirty="0" err="1">
                <a:solidFill>
                  <a:schemeClr val="tx1"/>
                </a:solidFill>
              </a:rPr>
              <a:t>item_category</a:t>
            </a:r>
            <a:r>
              <a:rPr lang="en-IN" sz="1400" dirty="0">
                <a:solidFill>
                  <a:schemeClr val="tx1"/>
                </a:solidFill>
              </a:rPr>
              <a:t>, </a:t>
            </a:r>
            <a:r>
              <a:rPr lang="en-IN" sz="1400" dirty="0" err="1">
                <a:solidFill>
                  <a:schemeClr val="tx1"/>
                </a:solidFill>
              </a:rPr>
              <a:t>item_discount</a:t>
            </a:r>
            <a:r>
              <a:rPr lang="en-IN" sz="1400" dirty="0">
                <a:solidFill>
                  <a:schemeClr val="tx1"/>
                </a:solidFill>
              </a:rPr>
              <a:t>) VALUES (%s,         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%s, %s, %s, %s)"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val</a:t>
            </a:r>
            <a:r>
              <a:rPr lang="en-IN" sz="1400" dirty="0">
                <a:solidFill>
                  <a:schemeClr val="tx1"/>
                </a:solidFill>
              </a:rPr>
              <a:t> = (str(e1), e2, e3, str(e4), e5)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my_cursor.execute</a:t>
            </a:r>
            <a:r>
              <a:rPr lang="en-IN" sz="1400" dirty="0">
                <a:solidFill>
                  <a:schemeClr val="tx1"/>
                </a:solidFill>
              </a:rPr>
              <a:t>(</a:t>
            </a:r>
            <a:r>
              <a:rPr lang="en-IN" sz="1400" dirty="0" err="1">
                <a:solidFill>
                  <a:schemeClr val="tx1"/>
                </a:solidFill>
              </a:rPr>
              <a:t>sql</a:t>
            </a:r>
            <a:r>
              <a:rPr lang="en-IN" sz="1400" dirty="0">
                <a:solidFill>
                  <a:schemeClr val="tx1"/>
                </a:solidFill>
              </a:rPr>
              <a:t>, </a:t>
            </a:r>
            <a:r>
              <a:rPr lang="en-IN" sz="1400" dirty="0" err="1">
                <a:solidFill>
                  <a:schemeClr val="tx1"/>
                </a:solidFill>
              </a:rPr>
              <a:t>val</a:t>
            </a:r>
            <a:r>
              <a:rPr lang="en-IN" sz="1400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mydb.commit</a:t>
            </a:r>
            <a:r>
              <a:rPr lang="en-IN" sz="1400" dirty="0">
                <a:solidFill>
                  <a:schemeClr val="tx1"/>
                </a:solidFill>
              </a:rPr>
              <a:t>()</a:t>
            </a:r>
          </a:p>
          <a:p>
            <a:pPr marL="114300" indent="0">
              <a:buNone/>
            </a:pP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81399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ADD ITEM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993BBB-EE57-4EAE-811D-2A74C9A8273E}"/>
              </a:ext>
            </a:extLst>
          </p:cNvPr>
          <p:cNvPicPr/>
          <p:nvPr/>
        </p:nvPicPr>
        <p:blipFill rotWithShape="1">
          <a:blip r:embed="rId3"/>
          <a:srcRect l="1330" t="32314" r="46968" b="12272"/>
          <a:stretch/>
        </p:blipFill>
        <p:spPr bwMode="auto">
          <a:xfrm>
            <a:off x="1396411" y="1417675"/>
            <a:ext cx="6025116" cy="3459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129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ADD ITEM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734" y="4461434"/>
            <a:ext cx="708043" cy="392139"/>
          </a:xfrm>
        </p:spPr>
        <p:txBody>
          <a:bodyPr/>
          <a:lstStyle/>
          <a:p>
            <a:pPr marL="114300" indent="0">
              <a:buNone/>
            </a:pPr>
            <a:r>
              <a:rPr lang="en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lang="en-IN" dirty="0"/>
          </a:p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F433B-DEA1-4A21-A26A-8F266645665E}"/>
              </a:ext>
            </a:extLst>
          </p:cNvPr>
          <p:cNvPicPr/>
          <p:nvPr/>
        </p:nvPicPr>
        <p:blipFill rotWithShape="1">
          <a:blip r:embed="rId3"/>
          <a:srcRect l="6059" t="9196" r="46968" b="43528"/>
          <a:stretch/>
        </p:blipFill>
        <p:spPr bwMode="auto">
          <a:xfrm>
            <a:off x="2098158" y="1563318"/>
            <a:ext cx="6656776" cy="332605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3DAB6-8D32-40DF-9975-8F7D6478562F}"/>
              </a:ext>
            </a:extLst>
          </p:cNvPr>
          <p:cNvSpPr txBox="1"/>
          <p:nvPr/>
        </p:nvSpPr>
        <p:spPr>
          <a:xfrm>
            <a:off x="90858" y="4191911"/>
            <a:ext cx="200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Patrick Hand" panose="020B0604020202020204" charset="0"/>
              </a:rPr>
              <a:t>ABC SCALE IS INSERTED</a:t>
            </a:r>
          </a:p>
        </p:txBody>
      </p:sp>
    </p:spTree>
    <p:extLst>
      <p:ext uri="{BB962C8B-B14F-4D97-AF65-F5344CB8AC3E}">
        <p14:creationId xmlns:p14="http://schemas.microsoft.com/office/powerpoint/2010/main" val="262909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ADD ITEM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>
                <a:solidFill>
                  <a:schemeClr val="tx1"/>
                </a:solidFill>
              </a:rPr>
              <a:t>MESSAGE BOX POPS UP AFTER INSERTION.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sz="1600" dirty="0" err="1">
                <a:solidFill>
                  <a:schemeClr val="tx1"/>
                </a:solidFill>
              </a:rPr>
              <a:t>messagebox.showinfo</a:t>
            </a:r>
            <a:r>
              <a:rPr lang="en-US" sz="1600" dirty="0">
                <a:solidFill>
                  <a:schemeClr val="tx1"/>
                </a:solidFill>
              </a:rPr>
              <a:t>("ADD ITEM", "ITEM ADDED SUCCESSFULLY....!!!")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53099-15B1-4CFA-A156-C355A517448F}"/>
              </a:ext>
            </a:extLst>
          </p:cNvPr>
          <p:cNvPicPr/>
          <p:nvPr/>
        </p:nvPicPr>
        <p:blipFill rotWithShape="1">
          <a:blip r:embed="rId3"/>
          <a:srcRect l="42370" t="41915" r="41059" b="40910"/>
          <a:stretch/>
        </p:blipFill>
        <p:spPr bwMode="auto">
          <a:xfrm>
            <a:off x="2551814" y="2955293"/>
            <a:ext cx="3012557" cy="155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oogle Shape;576;p39">
            <a:extLst>
              <a:ext uri="{FF2B5EF4-FFF2-40B4-BE49-F238E27FC236}">
                <a16:creationId xmlns:a16="http://schemas.microsoft.com/office/drawing/2014/main" id="{8F0F77DC-BDBF-4265-8727-C1D3C6748E14}"/>
              </a:ext>
            </a:extLst>
          </p:cNvPr>
          <p:cNvGrpSpPr/>
          <p:nvPr/>
        </p:nvGrpSpPr>
        <p:grpSpPr>
          <a:xfrm>
            <a:off x="71311" y="1499500"/>
            <a:ext cx="460705" cy="491455"/>
            <a:chOff x="6506504" y="937343"/>
            <a:chExt cx="744273" cy="793950"/>
          </a:xfrm>
        </p:grpSpPr>
        <p:sp>
          <p:nvSpPr>
            <p:cNvPr id="9" name="Google Shape;577;p39">
              <a:extLst>
                <a:ext uri="{FF2B5EF4-FFF2-40B4-BE49-F238E27FC236}">
                  <a16:creationId xmlns:a16="http://schemas.microsoft.com/office/drawing/2014/main" id="{E9C0AAD5-F79B-4DC2-9CD1-D81013A822EF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78;p39">
              <a:extLst>
                <a:ext uri="{FF2B5EF4-FFF2-40B4-BE49-F238E27FC236}">
                  <a16:creationId xmlns:a16="http://schemas.microsoft.com/office/drawing/2014/main" id="{B0B3A62B-0482-4DB8-870D-5B3BB937575A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79;p39">
              <a:extLst>
                <a:ext uri="{FF2B5EF4-FFF2-40B4-BE49-F238E27FC236}">
                  <a16:creationId xmlns:a16="http://schemas.microsoft.com/office/drawing/2014/main" id="{4036445F-0EBC-44F6-8946-61EBA4F24D43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oogle Shape;580;p39">
              <a:extLst>
                <a:ext uri="{FF2B5EF4-FFF2-40B4-BE49-F238E27FC236}">
                  <a16:creationId xmlns:a16="http://schemas.microsoft.com/office/drawing/2014/main" id="{75CE14A5-96F4-4CDE-BA45-726936BAEBA8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" name="Google Shape;581;p39">
                <a:extLst>
                  <a:ext uri="{FF2B5EF4-FFF2-40B4-BE49-F238E27FC236}">
                    <a16:creationId xmlns:a16="http://schemas.microsoft.com/office/drawing/2014/main" id="{31CDA213-36BD-41B2-80E9-1A275214B01F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82;p39">
                <a:extLst>
                  <a:ext uri="{FF2B5EF4-FFF2-40B4-BE49-F238E27FC236}">
                    <a16:creationId xmlns:a16="http://schemas.microsoft.com/office/drawing/2014/main" id="{1CF13768-ED09-4A7E-A35B-DCBF8F607B99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83;p39">
                <a:extLst>
                  <a:ext uri="{FF2B5EF4-FFF2-40B4-BE49-F238E27FC236}">
                    <a16:creationId xmlns:a16="http://schemas.microsoft.com/office/drawing/2014/main" id="{0C30D782-F762-49FA-9DB0-3A620E2BCBD9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584;p39">
                <a:extLst>
                  <a:ext uri="{FF2B5EF4-FFF2-40B4-BE49-F238E27FC236}">
                    <a16:creationId xmlns:a16="http://schemas.microsoft.com/office/drawing/2014/main" id="{4FF06D89-35B4-4BFB-AB3E-98538164E6F3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585;p39">
                <a:extLst>
                  <a:ext uri="{FF2B5EF4-FFF2-40B4-BE49-F238E27FC236}">
                    <a16:creationId xmlns:a16="http://schemas.microsoft.com/office/drawing/2014/main" id="{20CF797E-98EE-49DF-90FA-2106A81BE6BB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586;p39">
                <a:extLst>
                  <a:ext uri="{FF2B5EF4-FFF2-40B4-BE49-F238E27FC236}">
                    <a16:creationId xmlns:a16="http://schemas.microsoft.com/office/drawing/2014/main" id="{3D494813-B8B3-4B10-BE8D-6126F6344FF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587;p39">
                <a:extLst>
                  <a:ext uri="{FF2B5EF4-FFF2-40B4-BE49-F238E27FC236}">
                    <a16:creationId xmlns:a16="http://schemas.microsoft.com/office/drawing/2014/main" id="{D96888B2-60BF-453C-AA62-120B36504D0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588;p39">
                <a:extLst>
                  <a:ext uri="{FF2B5EF4-FFF2-40B4-BE49-F238E27FC236}">
                    <a16:creationId xmlns:a16="http://schemas.microsoft.com/office/drawing/2014/main" id="{8A952416-1C9E-4B52-B044-5975DB77115D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589;p39">
                <a:extLst>
                  <a:ext uri="{FF2B5EF4-FFF2-40B4-BE49-F238E27FC236}">
                    <a16:creationId xmlns:a16="http://schemas.microsoft.com/office/drawing/2014/main" id="{B53ADBF6-8F8F-4D09-931F-ACCFA162000C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590;p39">
                <a:extLst>
                  <a:ext uri="{FF2B5EF4-FFF2-40B4-BE49-F238E27FC236}">
                    <a16:creationId xmlns:a16="http://schemas.microsoft.com/office/drawing/2014/main" id="{8BBB303C-B36A-4388-BD56-196FC44854B7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57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ITEM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17050"/>
            <a:ext cx="8229600" cy="3695192"/>
          </a:xfrm>
        </p:spPr>
        <p:txBody>
          <a:bodyPr/>
          <a:lstStyle/>
          <a:p>
            <a:pPr marL="114300" indent="0">
              <a:buNone/>
            </a:pPr>
            <a:r>
              <a:rPr lang="en-IN" sz="16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chemeClr val="tx1"/>
                </a:solidFill>
              </a:rPr>
              <a:t>e6 = entry6.get()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if e6 == "SEARCH" or e6 == "": {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messagebox.showwarning</a:t>
            </a:r>
            <a:r>
              <a:rPr lang="en-IN" sz="1400" dirty="0">
                <a:solidFill>
                  <a:schemeClr val="tx1"/>
                </a:solidFill>
              </a:rPr>
              <a:t>("Warning", "Please first enter item name for search")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}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</a:t>
            </a:r>
            <a:r>
              <a:rPr lang="en-IN" sz="1400" dirty="0" err="1">
                <a:solidFill>
                  <a:schemeClr val="tx1"/>
                </a:solidFill>
              </a:rPr>
              <a:t>my_cursor.execute</a:t>
            </a:r>
            <a:r>
              <a:rPr lang="en-IN" sz="1400" dirty="0">
                <a:solidFill>
                  <a:schemeClr val="tx1"/>
                </a:solidFill>
              </a:rPr>
              <a:t>("select * from stationary where </a:t>
            </a:r>
            <a:r>
              <a:rPr lang="en-IN" sz="1400" dirty="0" err="1">
                <a:solidFill>
                  <a:schemeClr val="tx1"/>
                </a:solidFill>
              </a:rPr>
              <a:t>item_name</a:t>
            </a:r>
            <a:r>
              <a:rPr lang="en-IN" sz="1400" dirty="0">
                <a:solidFill>
                  <a:schemeClr val="tx1"/>
                </a:solidFill>
              </a:rPr>
              <a:t> = '{0}'".format(str(e6)))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mytext1 = </a:t>
            </a:r>
            <a:r>
              <a:rPr lang="en-IN" sz="1400" dirty="0" err="1">
                <a:solidFill>
                  <a:schemeClr val="tx1"/>
                </a:solidFill>
              </a:rPr>
              <a:t>my_cursor.fetchone</a:t>
            </a:r>
            <a:r>
              <a:rPr lang="en-IN" sz="1400" dirty="0">
                <a:solidFill>
                  <a:schemeClr val="tx1"/>
                </a:solidFill>
              </a:rPr>
              <a:t>()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if mytext1 == None: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</a:t>
            </a:r>
            <a:r>
              <a:rPr lang="en-IN" sz="1400" dirty="0" err="1">
                <a:solidFill>
                  <a:schemeClr val="tx1"/>
                </a:solidFill>
              </a:rPr>
              <a:t>messagebox.showinfo</a:t>
            </a:r>
            <a:r>
              <a:rPr lang="en-IN" sz="1400" dirty="0">
                <a:solidFill>
                  <a:schemeClr val="tx1"/>
                </a:solidFill>
              </a:rPr>
              <a:t>("Error", "Element not exist")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else: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entry1.insert(0, mytext1[0])</a:t>
            </a:r>
          </a:p>
          <a:p>
            <a:pPr marL="114300" indent="0">
              <a:buNone/>
            </a:pPr>
            <a:r>
              <a:rPr lang="en-IN" sz="1400" dirty="0">
                <a:solidFill>
                  <a:schemeClr val="tx1"/>
                </a:solidFill>
              </a:rPr>
              <a:t>        entry2.insert(0, mytext1[1])</a:t>
            </a:r>
          </a:p>
          <a:p>
            <a:pPr marL="114300" indent="0">
              <a:buNone/>
            </a:pPr>
            <a:r>
              <a:rPr lang="en-IN" sz="1200" dirty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40831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0" name="Google Shape;377;p38">
            <a:extLst>
              <a:ext uri="{FF2B5EF4-FFF2-40B4-BE49-F238E27FC236}">
                <a16:creationId xmlns:a16="http://schemas.microsoft.com/office/drawing/2014/main" id="{E12D8C31-E838-4496-A482-325F42B3D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391" y="6216500"/>
            <a:ext cx="3036749" cy="33315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9E179-2B76-4F20-B190-46B446ADA7BD}"/>
              </a:ext>
            </a:extLst>
          </p:cNvPr>
          <p:cNvSpPr txBox="1"/>
          <p:nvPr/>
        </p:nvSpPr>
        <p:spPr>
          <a:xfrm rot="10800000">
            <a:off x="3440493" y="2310237"/>
            <a:ext cx="3519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lang="en-IN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61A70BD-1EE6-4682-9DB5-B938D9A4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ITEM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A3DA93-886E-4C64-BDD4-BBA46A88A3C4}"/>
              </a:ext>
            </a:extLst>
          </p:cNvPr>
          <p:cNvPicPr/>
          <p:nvPr/>
        </p:nvPicPr>
        <p:blipFill rotWithShape="1">
          <a:blip r:embed="rId3"/>
          <a:srcRect l="1331" t="32567" r="46671" b="11747"/>
          <a:stretch/>
        </p:blipFill>
        <p:spPr bwMode="auto">
          <a:xfrm>
            <a:off x="1402072" y="1537588"/>
            <a:ext cx="5083157" cy="3466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CB4DE2-7E17-46D5-B2EE-889548B9E691}"/>
              </a:ext>
            </a:extLst>
          </p:cNvPr>
          <p:cNvSpPr txBox="1"/>
          <p:nvPr/>
        </p:nvSpPr>
        <p:spPr>
          <a:xfrm>
            <a:off x="6899197" y="230842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Patrick Hand" panose="020B0604020202020204" charset="0"/>
              </a:rPr>
              <a:t>SEARCH THE ITEM HERE </a:t>
            </a:r>
          </a:p>
        </p:txBody>
      </p:sp>
    </p:spTree>
    <p:extLst>
      <p:ext uri="{BB962C8B-B14F-4D97-AF65-F5344CB8AC3E}">
        <p14:creationId xmlns:p14="http://schemas.microsoft.com/office/powerpoint/2010/main" val="268058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0" name="Google Shape;377;p38">
            <a:extLst>
              <a:ext uri="{FF2B5EF4-FFF2-40B4-BE49-F238E27FC236}">
                <a16:creationId xmlns:a16="http://schemas.microsoft.com/office/drawing/2014/main" id="{E12D8C31-E838-4496-A482-325F42B3D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391" y="6216500"/>
            <a:ext cx="3036749" cy="333155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61A70BD-1EE6-4682-9DB5-B938D9A4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SEARCH ITEM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A6271-7D78-4CAC-B589-9EA5C696EB8C}"/>
              </a:ext>
            </a:extLst>
          </p:cNvPr>
          <p:cNvPicPr/>
          <p:nvPr/>
        </p:nvPicPr>
        <p:blipFill rotWithShape="1">
          <a:blip r:embed="rId3"/>
          <a:srcRect l="1181" t="32572" r="46526" b="11740"/>
          <a:stretch/>
        </p:blipFill>
        <p:spPr bwMode="auto">
          <a:xfrm>
            <a:off x="825928" y="1358587"/>
            <a:ext cx="5865495" cy="3513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378EA-E995-4F0D-9AC0-097E6282CEBD}"/>
              </a:ext>
            </a:extLst>
          </p:cNvPr>
          <p:cNvSpPr txBox="1"/>
          <p:nvPr/>
        </p:nvSpPr>
        <p:spPr>
          <a:xfrm>
            <a:off x="6691423" y="2346251"/>
            <a:ext cx="2555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Patrick Hand" panose="020B0604020202020204" charset="0"/>
              </a:rPr>
              <a:t>THE DETAILS OF THE SEARCHED </a:t>
            </a:r>
          </a:p>
          <a:p>
            <a:r>
              <a:rPr lang="en-IN" sz="1600" dirty="0">
                <a:latin typeface="Patrick Hand" panose="020B0604020202020204" charset="0"/>
              </a:rPr>
              <a:t>ITEM ARE DISPLAYED</a:t>
            </a:r>
          </a:p>
        </p:txBody>
      </p:sp>
    </p:spTree>
    <p:extLst>
      <p:ext uri="{BB962C8B-B14F-4D97-AF65-F5344CB8AC3E}">
        <p14:creationId xmlns:p14="http://schemas.microsoft.com/office/powerpoint/2010/main" val="397168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7E0EF-15C8-425C-BE17-8A44EC386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 algn="l">
              <a:buNone/>
            </a:pPr>
            <a:r>
              <a:rPr lang="en-IN" b="1" i="1" dirty="0"/>
              <a:t>TEAM MEMBERS:</a:t>
            </a:r>
          </a:p>
          <a:p>
            <a:pPr marL="101600" indent="0">
              <a:buNone/>
            </a:pPr>
            <a:r>
              <a:rPr lang="en-US" sz="2000" dirty="0"/>
              <a:t>Harini sri  1934009</a:t>
            </a:r>
          </a:p>
          <a:p>
            <a:pPr marL="101600" indent="0">
              <a:buNone/>
            </a:pPr>
            <a:r>
              <a:rPr lang="en-US" sz="2000" dirty="0"/>
              <a:t>Preethi     1934029</a:t>
            </a:r>
          </a:p>
          <a:p>
            <a:pPr marL="101600" indent="0">
              <a:buNone/>
            </a:pPr>
            <a:r>
              <a:rPr lang="en-US" sz="2000" dirty="0"/>
              <a:t>Shamruthi 1934041</a:t>
            </a:r>
          </a:p>
          <a:p>
            <a:pPr marL="101600" indent="0">
              <a:buNone/>
            </a:pPr>
            <a:r>
              <a:rPr lang="en-US" sz="2000" dirty="0"/>
              <a:t> Tanuja       1934052</a:t>
            </a:r>
          </a:p>
          <a:p>
            <a:pPr marL="101600" indent="0">
              <a:buNone/>
            </a:pPr>
            <a:r>
              <a:rPr lang="en-US" sz="2000" dirty="0"/>
              <a:t>Varsha     1934055</a:t>
            </a:r>
          </a:p>
          <a:p>
            <a:pPr marL="101600" indent="0" algn="l">
              <a:buNone/>
            </a:pP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56A29-0DD3-41BE-9008-D4B3A1882A54}"/>
              </a:ext>
            </a:extLst>
          </p:cNvPr>
          <p:cNvSpPr txBox="1"/>
          <p:nvPr/>
        </p:nvSpPr>
        <p:spPr>
          <a:xfrm>
            <a:off x="3391786" y="166427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👩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9B580-57F0-4E6F-A85B-A12D2C423C63}"/>
              </a:ext>
            </a:extLst>
          </p:cNvPr>
          <p:cNvSpPr txBox="1"/>
          <p:nvPr/>
        </p:nvSpPr>
        <p:spPr>
          <a:xfrm>
            <a:off x="3358507" y="2481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👩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AD09F-EF42-4CE2-8E8B-FFB1D59BD751}"/>
              </a:ext>
            </a:extLst>
          </p:cNvPr>
          <p:cNvSpPr txBox="1"/>
          <p:nvPr/>
        </p:nvSpPr>
        <p:spPr>
          <a:xfrm>
            <a:off x="3358507" y="207802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👩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E54529-8C95-4ED8-AE46-E9ED71F64A0F}"/>
              </a:ext>
            </a:extLst>
          </p:cNvPr>
          <p:cNvSpPr txBox="1"/>
          <p:nvPr/>
        </p:nvSpPr>
        <p:spPr>
          <a:xfrm>
            <a:off x="3358507" y="29302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👩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C8FF1-BC83-4219-BF83-8E1317272431}"/>
              </a:ext>
            </a:extLst>
          </p:cNvPr>
          <p:cNvSpPr txBox="1"/>
          <p:nvPr/>
        </p:nvSpPr>
        <p:spPr>
          <a:xfrm>
            <a:off x="3358507" y="3333951"/>
            <a:ext cx="4605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👩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154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CLEAR SCREEN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6840"/>
            <a:ext cx="8229600" cy="3575401"/>
          </a:xfrm>
        </p:spPr>
        <p:txBody>
          <a:bodyPr/>
          <a:lstStyle/>
          <a:p>
            <a:pPr marL="114300" indent="0">
              <a:buNone/>
            </a:pPr>
            <a:r>
              <a:rPr lang="en-IN" sz="24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       </a:t>
            </a:r>
            <a:r>
              <a:rPr lang="en-US" sz="2400" dirty="0">
                <a:solidFill>
                  <a:schemeClr val="tx1"/>
                </a:solidFill>
              </a:rPr>
              <a:t>entry1.delete(0, END)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entry2.delete(0, END)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entry3.delete(0, END)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entry4.delete(0, END)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entry5.delete(0, END)</a:t>
            </a:r>
          </a:p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7930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61A70BD-1EE6-4682-9DB5-B938D9A49D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5990" y="465138"/>
            <a:ext cx="6485758" cy="752475"/>
          </a:xfrm>
        </p:spPr>
        <p:txBody>
          <a:bodyPr/>
          <a:lstStyle/>
          <a:p>
            <a:r>
              <a:rPr lang="en-US" sz="2400" dirty="0">
                <a:latin typeface="Patrick Hand" panose="020B0604020202020204" charset="0"/>
              </a:rPr>
              <a:t>CLEAR SELECTION WILL CLEAR THE ENTERED DETAILS</a:t>
            </a:r>
            <a:br>
              <a:rPr lang="en-US" sz="2400" dirty="0">
                <a:latin typeface="Patrick Hand" panose="020B0604020202020204" charset="0"/>
              </a:rPr>
            </a:br>
            <a:br>
              <a:rPr lang="en-IN" sz="2400" dirty="0">
                <a:latin typeface="Patrick Hand" panose="020B0604020202020204" charset="0"/>
              </a:rPr>
            </a:br>
            <a:endParaRPr lang="en-IN" sz="2400" dirty="0"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892D0-3565-43BA-AECF-E6506105C01D}"/>
              </a:ext>
            </a:extLst>
          </p:cNvPr>
          <p:cNvPicPr/>
          <p:nvPr/>
        </p:nvPicPr>
        <p:blipFill rotWithShape="1">
          <a:blip r:embed="rId3"/>
          <a:srcRect l="899" t="33419" r="46081" b="10992"/>
          <a:stretch/>
        </p:blipFill>
        <p:spPr bwMode="auto">
          <a:xfrm>
            <a:off x="112392" y="1154383"/>
            <a:ext cx="4107404" cy="3383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68360-62F2-456E-959A-3FE5A0E1D712}"/>
              </a:ext>
            </a:extLst>
          </p:cNvPr>
          <p:cNvPicPr/>
          <p:nvPr/>
        </p:nvPicPr>
        <p:blipFill rotWithShape="1">
          <a:blip r:embed="rId4"/>
          <a:srcRect l="1477" t="33618" r="46231" b="12781"/>
          <a:stretch/>
        </p:blipFill>
        <p:spPr bwMode="auto">
          <a:xfrm>
            <a:off x="4657060" y="1154383"/>
            <a:ext cx="4202103" cy="3414904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085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RECORD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6840"/>
            <a:ext cx="8229600" cy="3575401"/>
          </a:xfrm>
        </p:spPr>
        <p:txBody>
          <a:bodyPr/>
          <a:lstStyle/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A NEW WINDOW IS USED TO OBTAIN THE DETAILS OF THE ITEM TO UPDATED.</a:t>
            </a:r>
          </a:p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CODE SNIPPET:</a:t>
            </a:r>
          </a:p>
          <a:p>
            <a:pPr marL="11430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ulabel1 = Label(root2, text="ENTER ITEM NAME", </a:t>
            </a:r>
            <a:r>
              <a:rPr lang="en-IN" sz="1800" dirty="0" err="1">
                <a:solidFill>
                  <a:schemeClr val="tx1"/>
                </a:solidFill>
              </a:rPr>
              <a:t>bg</a:t>
            </a:r>
            <a:r>
              <a:rPr lang="en-IN" sz="1800" dirty="0">
                <a:solidFill>
                  <a:schemeClr val="tx1"/>
                </a:solidFill>
              </a:rPr>
              <a:t>="black", relief="ridge", </a:t>
            </a:r>
            <a:r>
              <a:rPr lang="en-IN" sz="1800" dirty="0" err="1">
                <a:solidFill>
                  <a:schemeClr val="tx1"/>
                </a:solidFill>
              </a:rPr>
              <a:t>fg</a:t>
            </a:r>
            <a:r>
              <a:rPr lang="en-IN" sz="1800" dirty="0">
                <a:solidFill>
                  <a:schemeClr val="tx1"/>
                </a:solidFill>
              </a:rPr>
              <a:t>="white", bd=8, font=("Times", 12),width=25)</a:t>
            </a:r>
          </a:p>
          <a:p>
            <a:pPr marL="11430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uentry1 = Entry(root2, font=("Times", 14), bd=8, width=25, </a:t>
            </a:r>
            <a:r>
              <a:rPr lang="en-US" sz="1800" dirty="0" err="1">
                <a:solidFill>
                  <a:schemeClr val="tx1"/>
                </a:solidFill>
              </a:rPr>
              <a:t>bg</a:t>
            </a:r>
            <a:r>
              <a:rPr lang="en-US" sz="1800" dirty="0">
                <a:solidFill>
                  <a:schemeClr val="tx1"/>
                </a:solidFill>
              </a:rPr>
              <a:t>="white")</a:t>
            </a:r>
          </a:p>
          <a:p>
            <a:pPr marL="11430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ulabel1.grid(row=2, column=0, </a:t>
            </a:r>
            <a:r>
              <a:rPr lang="en-IN" sz="1800" dirty="0" err="1">
                <a:solidFill>
                  <a:schemeClr val="tx1"/>
                </a:solidFill>
              </a:rPr>
              <a:t>padx</a:t>
            </a:r>
            <a:r>
              <a:rPr lang="en-IN" sz="1800" dirty="0">
                <a:solidFill>
                  <a:schemeClr val="tx1"/>
                </a:solidFill>
              </a:rPr>
              <a:t>=10, </a:t>
            </a:r>
            <a:r>
              <a:rPr lang="en-IN" sz="1800" dirty="0" err="1">
                <a:solidFill>
                  <a:schemeClr val="tx1"/>
                </a:solidFill>
              </a:rPr>
              <a:t>pady</a:t>
            </a:r>
            <a:r>
              <a:rPr lang="en-IN" sz="1800" dirty="0">
                <a:solidFill>
                  <a:schemeClr val="tx1"/>
                </a:solidFill>
              </a:rPr>
              <a:t>=10)</a:t>
            </a:r>
          </a:p>
          <a:p>
            <a:pPr marL="11430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uentry1.insert(0, "Update")</a:t>
            </a:r>
          </a:p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        </a:t>
            </a: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6" name="Google Shape;576;p39">
            <a:extLst>
              <a:ext uri="{FF2B5EF4-FFF2-40B4-BE49-F238E27FC236}">
                <a16:creationId xmlns:a16="http://schemas.microsoft.com/office/drawing/2014/main" id="{ACB59604-F8F8-4DC6-B27F-186CCD3DDC81}"/>
              </a:ext>
            </a:extLst>
          </p:cNvPr>
          <p:cNvGrpSpPr/>
          <p:nvPr/>
        </p:nvGrpSpPr>
        <p:grpSpPr>
          <a:xfrm>
            <a:off x="50921" y="1399931"/>
            <a:ext cx="460705" cy="491455"/>
            <a:chOff x="6506504" y="937343"/>
            <a:chExt cx="744273" cy="793950"/>
          </a:xfrm>
        </p:grpSpPr>
        <p:sp>
          <p:nvSpPr>
            <p:cNvPr id="7" name="Google Shape;577;p39">
              <a:extLst>
                <a:ext uri="{FF2B5EF4-FFF2-40B4-BE49-F238E27FC236}">
                  <a16:creationId xmlns:a16="http://schemas.microsoft.com/office/drawing/2014/main" id="{37272259-E813-4BF9-9699-A146BCD9EE90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78;p39">
              <a:extLst>
                <a:ext uri="{FF2B5EF4-FFF2-40B4-BE49-F238E27FC236}">
                  <a16:creationId xmlns:a16="http://schemas.microsoft.com/office/drawing/2014/main" id="{D3719A97-5C9B-4E1D-ABE3-9DA8CF6DB036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79;p39">
              <a:extLst>
                <a:ext uri="{FF2B5EF4-FFF2-40B4-BE49-F238E27FC236}">
                  <a16:creationId xmlns:a16="http://schemas.microsoft.com/office/drawing/2014/main" id="{864CB099-2512-4955-9EA8-D59C833DF637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Google Shape;580;p39">
              <a:extLst>
                <a:ext uri="{FF2B5EF4-FFF2-40B4-BE49-F238E27FC236}">
                  <a16:creationId xmlns:a16="http://schemas.microsoft.com/office/drawing/2014/main" id="{5B23551D-2EE7-415D-9DEB-A71E6E374AF4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" name="Google Shape;581;p39">
                <a:extLst>
                  <a:ext uri="{FF2B5EF4-FFF2-40B4-BE49-F238E27FC236}">
                    <a16:creationId xmlns:a16="http://schemas.microsoft.com/office/drawing/2014/main" id="{6424D38E-A290-40CF-BD13-2A996C62C477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82;p39">
                <a:extLst>
                  <a:ext uri="{FF2B5EF4-FFF2-40B4-BE49-F238E27FC236}">
                    <a16:creationId xmlns:a16="http://schemas.microsoft.com/office/drawing/2014/main" id="{C077641B-8BD8-4C7F-9794-BC491DB48B5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83;p39">
                <a:extLst>
                  <a:ext uri="{FF2B5EF4-FFF2-40B4-BE49-F238E27FC236}">
                    <a16:creationId xmlns:a16="http://schemas.microsoft.com/office/drawing/2014/main" id="{02F2BB08-8396-4372-8442-689634E6DC1D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84;p39">
                <a:extLst>
                  <a:ext uri="{FF2B5EF4-FFF2-40B4-BE49-F238E27FC236}">
                    <a16:creationId xmlns:a16="http://schemas.microsoft.com/office/drawing/2014/main" id="{E1E4B3CB-A943-4C85-BC12-C0065C6D6156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85;p39">
                <a:extLst>
                  <a:ext uri="{FF2B5EF4-FFF2-40B4-BE49-F238E27FC236}">
                    <a16:creationId xmlns:a16="http://schemas.microsoft.com/office/drawing/2014/main" id="{1BF3170E-61C0-40E2-8564-D951D5444523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586;p39">
                <a:extLst>
                  <a:ext uri="{FF2B5EF4-FFF2-40B4-BE49-F238E27FC236}">
                    <a16:creationId xmlns:a16="http://schemas.microsoft.com/office/drawing/2014/main" id="{9A8E3629-1B88-40B6-96ED-BBA1CCD233AA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587;p39">
                <a:extLst>
                  <a:ext uri="{FF2B5EF4-FFF2-40B4-BE49-F238E27FC236}">
                    <a16:creationId xmlns:a16="http://schemas.microsoft.com/office/drawing/2014/main" id="{62191284-D752-46ED-890F-DD9F73EFF59C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588;p39">
                <a:extLst>
                  <a:ext uri="{FF2B5EF4-FFF2-40B4-BE49-F238E27FC236}">
                    <a16:creationId xmlns:a16="http://schemas.microsoft.com/office/drawing/2014/main" id="{DDEA73EB-0092-4B89-B951-7EC7BC379677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589;p39">
                <a:extLst>
                  <a:ext uri="{FF2B5EF4-FFF2-40B4-BE49-F238E27FC236}">
                    <a16:creationId xmlns:a16="http://schemas.microsoft.com/office/drawing/2014/main" id="{CFAD3235-F6D9-46C1-8B50-C982F8DAB38F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590;p39">
                <a:extLst>
                  <a:ext uri="{FF2B5EF4-FFF2-40B4-BE49-F238E27FC236}">
                    <a16:creationId xmlns:a16="http://schemas.microsoft.com/office/drawing/2014/main" id="{3FFB9A9A-1EC4-4D6E-9367-3E973EC4CD38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44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RECORD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6840"/>
            <a:ext cx="8229600" cy="3575401"/>
          </a:xfrm>
        </p:spPr>
        <p:txBody>
          <a:bodyPr/>
          <a:lstStyle/>
          <a:p>
            <a:pPr marL="114300" indent="0">
              <a:buNone/>
            </a:pPr>
            <a:r>
              <a:rPr lang="en-IN" sz="24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       </a:t>
            </a:r>
            <a:r>
              <a:rPr lang="en-US" sz="2400" dirty="0" err="1">
                <a:solidFill>
                  <a:schemeClr val="tx1"/>
                </a:solidFill>
              </a:rPr>
              <a:t>sql</a:t>
            </a:r>
            <a:r>
              <a:rPr lang="en-US" sz="2400" dirty="0">
                <a:solidFill>
                  <a:schemeClr val="tx1"/>
                </a:solidFill>
              </a:rPr>
              <a:t> = "update stationary set </a:t>
            </a:r>
            <a:r>
              <a:rPr lang="en-US" sz="2400" dirty="0" err="1">
                <a:solidFill>
                  <a:schemeClr val="tx1"/>
                </a:solidFill>
              </a:rPr>
              <a:t>item_name</a:t>
            </a:r>
            <a:r>
              <a:rPr lang="en-US" sz="2400" dirty="0">
                <a:solidFill>
                  <a:schemeClr val="tx1"/>
                </a:solidFill>
              </a:rPr>
              <a:t> = %s, </a:t>
            </a:r>
            <a:r>
              <a:rPr lang="en-US" sz="2400" dirty="0" err="1">
                <a:solidFill>
                  <a:schemeClr val="tx1"/>
                </a:solidFill>
              </a:rPr>
              <a:t>item_price</a:t>
            </a:r>
            <a:r>
              <a:rPr lang="en-US" sz="2400" dirty="0">
                <a:solidFill>
                  <a:schemeClr val="tx1"/>
                </a:solidFill>
              </a:rPr>
              <a:t> = %s, </a:t>
            </a:r>
            <a:r>
              <a:rPr lang="en-US" sz="2400" dirty="0" err="1">
                <a:solidFill>
                  <a:schemeClr val="tx1"/>
                </a:solidFill>
              </a:rPr>
              <a:t>item_quantity</a:t>
            </a:r>
            <a:r>
              <a:rPr lang="en-US" sz="2400" dirty="0">
                <a:solidFill>
                  <a:schemeClr val="tx1"/>
                </a:solidFill>
              </a:rPr>
              <a:t> = %s, </a:t>
            </a:r>
            <a:r>
              <a:rPr lang="en-US" sz="2400" dirty="0" err="1">
                <a:solidFill>
                  <a:schemeClr val="tx1"/>
                </a:solidFill>
              </a:rPr>
              <a:t>item_category</a:t>
            </a:r>
            <a:r>
              <a:rPr lang="en-US" sz="2400" dirty="0">
                <a:solidFill>
                  <a:schemeClr val="tx1"/>
                </a:solidFill>
              </a:rPr>
              <a:t> = %s, </a:t>
            </a:r>
            <a:r>
              <a:rPr lang="en-US" sz="2400" dirty="0" err="1">
                <a:solidFill>
                  <a:schemeClr val="tx1"/>
                </a:solidFill>
              </a:rPr>
              <a:t>item_discount</a:t>
            </a:r>
            <a:r>
              <a:rPr lang="en-US" sz="2400" dirty="0">
                <a:solidFill>
                  <a:schemeClr val="tx1"/>
                </a:solidFill>
              </a:rPr>
              <a:t> = %s  where </a:t>
            </a:r>
            <a:r>
              <a:rPr lang="en-US" sz="2400" dirty="0" err="1">
                <a:solidFill>
                  <a:schemeClr val="tx1"/>
                </a:solidFill>
              </a:rPr>
              <a:t>item_name</a:t>
            </a:r>
            <a:r>
              <a:rPr lang="en-US" sz="2400" dirty="0">
                <a:solidFill>
                  <a:schemeClr val="tx1"/>
                </a:solidFill>
              </a:rPr>
              <a:t> = %s"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dirty="0" err="1">
                <a:solidFill>
                  <a:schemeClr val="tx1"/>
                </a:solidFill>
              </a:rPr>
              <a:t>val</a:t>
            </a:r>
            <a:r>
              <a:rPr lang="en-US" sz="2400" dirty="0">
                <a:solidFill>
                  <a:schemeClr val="tx1"/>
                </a:solidFill>
              </a:rPr>
              <a:t> = (str(</a:t>
            </a:r>
            <a:r>
              <a:rPr lang="en-US" sz="2400" dirty="0" err="1">
                <a:solidFill>
                  <a:schemeClr val="tx1"/>
                </a:solidFill>
              </a:rPr>
              <a:t>iname</a:t>
            </a:r>
            <a:r>
              <a:rPr lang="en-US" sz="2400" dirty="0">
                <a:solidFill>
                  <a:schemeClr val="tx1"/>
                </a:solidFill>
              </a:rPr>
              <a:t>), </a:t>
            </a:r>
            <a:r>
              <a:rPr lang="en-US" sz="2400" dirty="0" err="1">
                <a:solidFill>
                  <a:schemeClr val="tx1"/>
                </a:solidFill>
              </a:rPr>
              <a:t>iprice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iquantity</a:t>
            </a:r>
            <a:r>
              <a:rPr lang="en-US" sz="2400" dirty="0">
                <a:solidFill>
                  <a:schemeClr val="tx1"/>
                </a:solidFill>
              </a:rPr>
              <a:t>, str(</a:t>
            </a:r>
            <a:r>
              <a:rPr lang="en-US" sz="2400" dirty="0" err="1">
                <a:solidFill>
                  <a:schemeClr val="tx1"/>
                </a:solidFill>
              </a:rPr>
              <a:t>icategory</a:t>
            </a:r>
            <a:r>
              <a:rPr lang="en-US" sz="2400" dirty="0">
                <a:solidFill>
                  <a:schemeClr val="tx1"/>
                </a:solidFill>
              </a:rPr>
              <a:t>), </a:t>
            </a:r>
            <a:r>
              <a:rPr lang="en-US" sz="2400" dirty="0" err="1">
                <a:solidFill>
                  <a:schemeClr val="tx1"/>
                </a:solidFill>
              </a:rPr>
              <a:t>idiscount</a:t>
            </a:r>
            <a:r>
              <a:rPr lang="en-US" sz="2400" dirty="0">
                <a:solidFill>
                  <a:schemeClr val="tx1"/>
                </a:solidFill>
              </a:rPr>
              <a:t>, str(e6))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dirty="0" err="1">
                <a:solidFill>
                  <a:schemeClr val="tx1"/>
                </a:solidFill>
              </a:rPr>
              <a:t>my_cursor.execute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sql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val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dirty="0" err="1">
                <a:solidFill>
                  <a:schemeClr val="tx1"/>
                </a:solidFill>
              </a:rPr>
              <a:t>mydb.commit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244267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9DD0E-499C-49CC-9947-4E359C47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RECORD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9B351-77BF-4117-AD0A-998FC44B25D3}"/>
              </a:ext>
            </a:extLst>
          </p:cNvPr>
          <p:cNvPicPr/>
          <p:nvPr/>
        </p:nvPicPr>
        <p:blipFill rotWithShape="1">
          <a:blip r:embed="rId3"/>
          <a:srcRect l="11821" t="14709" r="53460" b="24628"/>
          <a:stretch/>
        </p:blipFill>
        <p:spPr bwMode="auto">
          <a:xfrm>
            <a:off x="541412" y="1415524"/>
            <a:ext cx="5923309" cy="3461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E3DEE-EDA2-4332-96FE-0E3CD4B1F579}"/>
              </a:ext>
            </a:extLst>
          </p:cNvPr>
          <p:cNvSpPr txBox="1"/>
          <p:nvPr/>
        </p:nvSpPr>
        <p:spPr>
          <a:xfrm>
            <a:off x="6705975" y="2955229"/>
            <a:ext cx="2048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atrick Hand" panose="020B0604020202020204" charset="0"/>
              </a:rPr>
              <a:t>UPDATING THE PRICE OF </a:t>
            </a:r>
          </a:p>
          <a:p>
            <a:r>
              <a:rPr lang="en-US" sz="1600" dirty="0">
                <a:latin typeface="Patrick Hand" panose="020B0604020202020204" charset="0"/>
              </a:rPr>
              <a:t>DOMS SCALE</a:t>
            </a:r>
          </a:p>
          <a:p>
            <a:endParaRPr lang="en-IN" sz="1600" dirty="0">
              <a:latin typeface="Patrick Han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ED7BD-508D-4006-9A08-694E7998ED4E}"/>
              </a:ext>
            </a:extLst>
          </p:cNvPr>
          <p:cNvSpPr txBox="1"/>
          <p:nvPr/>
        </p:nvSpPr>
        <p:spPr>
          <a:xfrm rot="10800000">
            <a:off x="3316472" y="3062950"/>
            <a:ext cx="3519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4513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9DD0E-499C-49CC-9947-4E359C47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RECORD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E8892-A12A-4DFF-927D-B62467306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4" y="1537588"/>
            <a:ext cx="8002772" cy="134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68958-0AE2-4755-B506-D8451F60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14" y="3038571"/>
            <a:ext cx="8002772" cy="1360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503877-BB3C-4080-B0EA-37D0FDAD1760}"/>
              </a:ext>
            </a:extLst>
          </p:cNvPr>
          <p:cNvSpPr txBox="1"/>
          <p:nvPr/>
        </p:nvSpPr>
        <p:spPr>
          <a:xfrm>
            <a:off x="2488019" y="1776873"/>
            <a:ext cx="436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8FA1-CC46-4338-8A55-37F60987E3D0}"/>
              </a:ext>
            </a:extLst>
          </p:cNvPr>
          <p:cNvSpPr txBox="1"/>
          <p:nvPr/>
        </p:nvSpPr>
        <p:spPr>
          <a:xfrm>
            <a:off x="2398254" y="35650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830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>
                <a:solidFill>
                  <a:schemeClr val="tx1"/>
                </a:solidFill>
              </a:rPr>
              <a:t>MESSAGE POPS UP AFTER THE ITEM IS UPDATED.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messagebox.showinfo</a:t>
            </a:r>
            <a:r>
              <a:rPr lang="en-US" dirty="0">
                <a:solidFill>
                  <a:schemeClr val="tx1"/>
                </a:solidFill>
              </a:rPr>
              <a:t>("UPDATE ITEM", "ITEM UPDATED SUCCESSFULLY....!!!")</a:t>
            </a:r>
          </a:p>
          <a:p>
            <a:pPr marL="114300" indent="0"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9DD0E-499C-49CC-9947-4E359C47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RECORD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A172A-E055-4FA6-ACEB-7EEF77D4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79304"/>
            <a:ext cx="2545301" cy="1478408"/>
          </a:xfrm>
          <a:prstGeom prst="rect">
            <a:avLst/>
          </a:prstGeom>
        </p:spPr>
      </p:pic>
      <p:grpSp>
        <p:nvGrpSpPr>
          <p:cNvPr id="11" name="Google Shape;591;p39">
            <a:extLst>
              <a:ext uri="{FF2B5EF4-FFF2-40B4-BE49-F238E27FC236}">
                <a16:creationId xmlns:a16="http://schemas.microsoft.com/office/drawing/2014/main" id="{D5411742-A89A-42CA-8249-27969B5899F0}"/>
              </a:ext>
            </a:extLst>
          </p:cNvPr>
          <p:cNvGrpSpPr/>
          <p:nvPr/>
        </p:nvGrpSpPr>
        <p:grpSpPr>
          <a:xfrm>
            <a:off x="94659" y="1560446"/>
            <a:ext cx="460705" cy="491455"/>
            <a:chOff x="7638277" y="937343"/>
            <a:chExt cx="744273" cy="793950"/>
          </a:xfrm>
        </p:grpSpPr>
        <p:sp>
          <p:nvSpPr>
            <p:cNvPr id="12" name="Google Shape;592;p39">
              <a:extLst>
                <a:ext uri="{FF2B5EF4-FFF2-40B4-BE49-F238E27FC236}">
                  <a16:creationId xmlns:a16="http://schemas.microsoft.com/office/drawing/2014/main" id="{B22549A3-03FF-472C-AD48-2F313E566F91}"/>
                </a:ext>
              </a:extLst>
            </p:cNvPr>
            <p:cNvSpPr/>
            <p:nvPr/>
          </p:nvSpPr>
          <p:spPr>
            <a:xfrm>
              <a:off x="8012931" y="1079385"/>
              <a:ext cx="217150" cy="253478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93;p39">
              <a:extLst>
                <a:ext uri="{FF2B5EF4-FFF2-40B4-BE49-F238E27FC236}">
                  <a16:creationId xmlns:a16="http://schemas.microsoft.com/office/drawing/2014/main" id="{5D5765B4-11AD-44AA-9F7D-7E74AA65E6FF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4;p39">
              <a:extLst>
                <a:ext uri="{FF2B5EF4-FFF2-40B4-BE49-F238E27FC236}">
                  <a16:creationId xmlns:a16="http://schemas.microsoft.com/office/drawing/2014/main" id="{C69A6EED-9B0F-42DA-A186-167B1897C85A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95;p39">
              <a:extLst>
                <a:ext uri="{FF2B5EF4-FFF2-40B4-BE49-F238E27FC236}">
                  <a16:creationId xmlns:a16="http://schemas.microsoft.com/office/drawing/2014/main" id="{773E811B-D897-4F6D-BA74-4735CA684A89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596;p39">
              <a:extLst>
                <a:ext uri="{FF2B5EF4-FFF2-40B4-BE49-F238E27FC236}">
                  <a16:creationId xmlns:a16="http://schemas.microsoft.com/office/drawing/2014/main" id="{051B3217-BC19-437C-9C32-3E80A7BB94FC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9" name="Google Shape;597;p39">
                <a:extLst>
                  <a:ext uri="{FF2B5EF4-FFF2-40B4-BE49-F238E27FC236}">
                    <a16:creationId xmlns:a16="http://schemas.microsoft.com/office/drawing/2014/main" id="{6DFEC20D-E989-4EEE-9CFB-7C52E0A06647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598;p39">
                <a:extLst>
                  <a:ext uri="{FF2B5EF4-FFF2-40B4-BE49-F238E27FC236}">
                    <a16:creationId xmlns:a16="http://schemas.microsoft.com/office/drawing/2014/main" id="{BB657B2E-C353-4536-8E39-1B9DB925EF2C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599;p39">
                <a:extLst>
                  <a:ext uri="{FF2B5EF4-FFF2-40B4-BE49-F238E27FC236}">
                    <a16:creationId xmlns:a16="http://schemas.microsoft.com/office/drawing/2014/main" id="{F8BA9D04-ED23-4885-B9DB-86B4856929DF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00;p39">
                <a:extLst>
                  <a:ext uri="{FF2B5EF4-FFF2-40B4-BE49-F238E27FC236}">
                    <a16:creationId xmlns:a16="http://schemas.microsoft.com/office/drawing/2014/main" id="{C24F72DC-3133-4261-B399-267868F1C8BE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01;p39">
                <a:extLst>
                  <a:ext uri="{FF2B5EF4-FFF2-40B4-BE49-F238E27FC236}">
                    <a16:creationId xmlns:a16="http://schemas.microsoft.com/office/drawing/2014/main" id="{EF166DE0-A407-4E8B-842B-A5C6B330CFD3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02;p39">
                <a:extLst>
                  <a:ext uri="{FF2B5EF4-FFF2-40B4-BE49-F238E27FC236}">
                    <a16:creationId xmlns:a16="http://schemas.microsoft.com/office/drawing/2014/main" id="{78F6866D-46D3-4080-A314-83AE7391E758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03;p39">
                <a:extLst>
                  <a:ext uri="{FF2B5EF4-FFF2-40B4-BE49-F238E27FC236}">
                    <a16:creationId xmlns:a16="http://schemas.microsoft.com/office/drawing/2014/main" id="{6AD1129E-40E9-4CAC-BAC4-B392B3DB5F3D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04;p39">
                <a:extLst>
                  <a:ext uri="{FF2B5EF4-FFF2-40B4-BE49-F238E27FC236}">
                    <a16:creationId xmlns:a16="http://schemas.microsoft.com/office/drawing/2014/main" id="{A0ADFA6C-2789-47DE-A3B6-68EB972CA1DA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05;p39">
                <a:extLst>
                  <a:ext uri="{FF2B5EF4-FFF2-40B4-BE49-F238E27FC236}">
                    <a16:creationId xmlns:a16="http://schemas.microsoft.com/office/drawing/2014/main" id="{D8186D15-1589-464F-9155-C9121748020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606;p39">
                <a:extLst>
                  <a:ext uri="{FF2B5EF4-FFF2-40B4-BE49-F238E27FC236}">
                    <a16:creationId xmlns:a16="http://schemas.microsoft.com/office/drawing/2014/main" id="{B2B95EC4-558C-4AC4-8A47-53AD930F5C53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87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RECORD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5B93B8-2344-49CD-9D15-21AA44C8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6840"/>
            <a:ext cx="8229600" cy="3575401"/>
          </a:xfrm>
        </p:spPr>
        <p:txBody>
          <a:bodyPr/>
          <a:lstStyle/>
          <a:p>
            <a:pPr marL="114300" indent="0">
              <a:buNone/>
            </a:pPr>
            <a:r>
              <a:rPr lang="en-IN" sz="24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   </a:t>
            </a:r>
            <a:r>
              <a:rPr lang="en-IN" sz="2200" dirty="0">
                <a:solidFill>
                  <a:schemeClr val="tx1"/>
                </a:solidFill>
              </a:rPr>
              <a:t>e6 = entry6.get()</a:t>
            </a:r>
          </a:p>
          <a:p>
            <a:pPr marL="114300" indent="0">
              <a:buNone/>
            </a:pPr>
            <a:r>
              <a:rPr lang="en-IN" sz="2200" dirty="0">
                <a:solidFill>
                  <a:schemeClr val="tx1"/>
                </a:solidFill>
              </a:rPr>
              <a:t>    </a:t>
            </a:r>
            <a:r>
              <a:rPr lang="en-IN" sz="2200" dirty="0" err="1">
                <a:solidFill>
                  <a:schemeClr val="tx1"/>
                </a:solidFill>
              </a:rPr>
              <a:t>my_cursor.callproc</a:t>
            </a:r>
            <a:r>
              <a:rPr lang="en-IN" sz="2200" dirty="0">
                <a:solidFill>
                  <a:schemeClr val="tx1"/>
                </a:solidFill>
              </a:rPr>
              <a:t>('</a:t>
            </a:r>
            <a:r>
              <a:rPr lang="en-IN" sz="2200" dirty="0" err="1">
                <a:solidFill>
                  <a:schemeClr val="tx1"/>
                </a:solidFill>
              </a:rPr>
              <a:t>dele_item</a:t>
            </a:r>
            <a:r>
              <a:rPr lang="en-IN" sz="2200" dirty="0">
                <a:solidFill>
                  <a:schemeClr val="tx1"/>
                </a:solidFill>
              </a:rPr>
              <a:t>')</a:t>
            </a:r>
          </a:p>
          <a:p>
            <a:pPr marL="114300" indent="0">
              <a:buNone/>
            </a:pPr>
            <a:r>
              <a:rPr lang="en-IN" sz="2200" dirty="0">
                <a:solidFill>
                  <a:schemeClr val="tx1"/>
                </a:solidFill>
              </a:rPr>
              <a:t>    for result in </a:t>
            </a:r>
            <a:r>
              <a:rPr lang="en-IN" sz="2200" dirty="0" err="1">
                <a:solidFill>
                  <a:schemeClr val="tx1"/>
                </a:solidFill>
              </a:rPr>
              <a:t>my_cursor.stored_results</a:t>
            </a:r>
            <a:r>
              <a:rPr lang="en-IN" sz="2200" dirty="0">
                <a:solidFill>
                  <a:schemeClr val="tx1"/>
                </a:solidFill>
              </a:rPr>
              <a:t>():</a:t>
            </a:r>
          </a:p>
          <a:p>
            <a:pPr marL="114300" indent="0">
              <a:buNone/>
            </a:pPr>
            <a:r>
              <a:rPr lang="en-IN" sz="2200" dirty="0">
                <a:solidFill>
                  <a:schemeClr val="tx1"/>
                </a:solidFill>
              </a:rPr>
              <a:t>        print(</a:t>
            </a:r>
            <a:r>
              <a:rPr lang="en-IN" sz="2200" dirty="0" err="1">
                <a:solidFill>
                  <a:schemeClr val="tx1"/>
                </a:solidFill>
              </a:rPr>
              <a:t>result.fetchall</a:t>
            </a:r>
            <a:r>
              <a:rPr lang="en-IN" sz="2200" dirty="0">
                <a:solidFill>
                  <a:schemeClr val="tx1"/>
                </a:solidFill>
              </a:rPr>
              <a:t>())</a:t>
            </a:r>
          </a:p>
          <a:p>
            <a:pPr marL="114300" indent="0">
              <a:buNone/>
            </a:pPr>
            <a:r>
              <a:rPr lang="en-IN" sz="2200" dirty="0">
                <a:solidFill>
                  <a:schemeClr val="tx1"/>
                </a:solidFill>
              </a:rPr>
              <a:t>    </a:t>
            </a:r>
            <a:r>
              <a:rPr lang="en-IN" sz="2200" dirty="0" err="1">
                <a:solidFill>
                  <a:schemeClr val="tx1"/>
                </a:solidFill>
              </a:rPr>
              <a:t>mydb.commit</a:t>
            </a:r>
            <a:r>
              <a:rPr lang="en-IN" sz="2200" dirty="0">
                <a:solidFill>
                  <a:schemeClr val="tx1"/>
                </a:solidFill>
              </a:rPr>
              <a:t>()</a:t>
            </a:r>
          </a:p>
          <a:p>
            <a:pPr marL="114300" indent="0">
              <a:buNone/>
            </a:pPr>
            <a:r>
              <a:rPr lang="en-IN" sz="2200" dirty="0">
                <a:solidFill>
                  <a:schemeClr val="tx1"/>
                </a:solidFill>
              </a:rPr>
              <a:t>    </a:t>
            </a:r>
            <a:endParaRPr lang="en-IN" sz="2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1259335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9DD0E-499C-49CC-9947-4E359C47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RECORD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E3DEE-EDA2-4332-96FE-0E3CD4B1F579}"/>
              </a:ext>
            </a:extLst>
          </p:cNvPr>
          <p:cNvSpPr txBox="1"/>
          <p:nvPr/>
        </p:nvSpPr>
        <p:spPr>
          <a:xfrm>
            <a:off x="6183215" y="2200178"/>
            <a:ext cx="2587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atrick Hand" panose="020B0604020202020204" charset="0"/>
              </a:rPr>
              <a:t>ENTER THE ITEM TO BE DELETED</a:t>
            </a:r>
          </a:p>
          <a:p>
            <a:endParaRPr lang="en-IN" sz="1600" dirty="0">
              <a:latin typeface="Patrick Hand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ED7BD-508D-4006-9A08-694E7998ED4E}"/>
              </a:ext>
            </a:extLst>
          </p:cNvPr>
          <p:cNvSpPr txBox="1"/>
          <p:nvPr/>
        </p:nvSpPr>
        <p:spPr>
          <a:xfrm rot="10800000">
            <a:off x="2695799" y="2263973"/>
            <a:ext cx="3519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👉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ED36E-9E2D-47F1-884B-B2575E1EB925}"/>
              </a:ext>
            </a:extLst>
          </p:cNvPr>
          <p:cNvPicPr/>
          <p:nvPr/>
        </p:nvPicPr>
        <p:blipFill rotWithShape="1">
          <a:blip r:embed="rId3"/>
          <a:srcRect l="1181" t="32572" r="46526" b="11747"/>
          <a:stretch/>
        </p:blipFill>
        <p:spPr bwMode="auto">
          <a:xfrm>
            <a:off x="1039636" y="1499500"/>
            <a:ext cx="4685414" cy="3407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95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</a:t>
            </a: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9DD0E-499C-49CC-9947-4E359C47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RECORD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3CFAC-B1E7-4BD1-9CD4-F8FCFC12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0" y="1537588"/>
            <a:ext cx="8399570" cy="259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2E9FA-025A-4CA6-ABEB-866A0829559D}"/>
              </a:ext>
            </a:extLst>
          </p:cNvPr>
          <p:cNvSpPr txBox="1"/>
          <p:nvPr/>
        </p:nvSpPr>
        <p:spPr>
          <a:xfrm>
            <a:off x="2695799" y="4472511"/>
            <a:ext cx="3031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Patrick Hand" panose="020B0604020202020204" charset="0"/>
              </a:rPr>
              <a:t>ITEM IS DELETED FROM THE DATABASE</a:t>
            </a:r>
          </a:p>
        </p:txBody>
      </p:sp>
    </p:spTree>
    <p:extLst>
      <p:ext uri="{BB962C8B-B14F-4D97-AF65-F5344CB8AC3E}">
        <p14:creationId xmlns:p14="http://schemas.microsoft.com/office/powerpoint/2010/main" val="349395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ctrTitle" idx="4294967295"/>
          </p:nvPr>
        </p:nvSpPr>
        <p:spPr>
          <a:xfrm>
            <a:off x="333912" y="276448"/>
            <a:ext cx="5243938" cy="14974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WHY STATIONARY STORE MANAGEMENT?</a:t>
            </a:r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294967295"/>
          </p:nvPr>
        </p:nvSpPr>
        <p:spPr>
          <a:xfrm>
            <a:off x="333912" y="2017527"/>
            <a:ext cx="5003692" cy="28495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This mini project is designed for stores</a:t>
            </a:r>
          </a:p>
          <a:p>
            <a:pPr marL="0" indent="0">
              <a:buNone/>
            </a:pPr>
            <a:r>
              <a:rPr lang="en-US" sz="2400" dirty="0"/>
              <a:t>that deals with stationaries.</a:t>
            </a:r>
          </a:p>
          <a:p>
            <a:pPr marL="0" indent="0">
              <a:buNone/>
            </a:pPr>
            <a:r>
              <a:rPr lang="en-US" sz="2400" dirty="0"/>
              <a:t>It  helps you to  maintain the list of </a:t>
            </a:r>
          </a:p>
          <a:p>
            <a:pPr marL="0" indent="0">
              <a:buNone/>
            </a:pPr>
            <a:r>
              <a:rPr lang="en-US" sz="2400" dirty="0"/>
              <a:t>stocks .You can add, update and </a:t>
            </a:r>
          </a:p>
          <a:p>
            <a:pPr marL="0" indent="0">
              <a:buNone/>
            </a:pPr>
            <a:r>
              <a:rPr lang="en-US" sz="2400" dirty="0"/>
              <a:t>view the list of items in the store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22" name="Google Shape;122;p19"/>
          <p:cNvSpPr/>
          <p:nvPr/>
        </p:nvSpPr>
        <p:spPr>
          <a:xfrm>
            <a:off x="6551599" y="761570"/>
            <a:ext cx="1967917" cy="199411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 rot="1473077">
            <a:off x="4762315" y="1757239"/>
            <a:ext cx="1150579" cy="112073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6170983" y="571002"/>
            <a:ext cx="503744" cy="48951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 rot="2486961">
            <a:off x="5847049" y="2792063"/>
            <a:ext cx="358396" cy="348269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DELETE RECORD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>
                <a:solidFill>
                  <a:schemeClr val="tx1"/>
                </a:solidFill>
              </a:rPr>
              <a:t>MESSAGE BOX POPS UP AFTER DELETING THE ITEM.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IN" sz="1800" dirty="0" err="1">
                <a:solidFill>
                  <a:schemeClr val="tx1"/>
                </a:solidFill>
              </a:rPr>
              <a:t>messagebox.showinfo</a:t>
            </a:r>
            <a:r>
              <a:rPr lang="en-IN" sz="1800" dirty="0">
                <a:solidFill>
                  <a:schemeClr val="tx1"/>
                </a:solidFill>
              </a:rPr>
              <a:t>("DELETE ITEM", "ITEM DELETED SUCCESSFULLY....!!!")</a:t>
            </a: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9A0D6-2E84-4488-9701-8FAF6204B01A}"/>
              </a:ext>
            </a:extLst>
          </p:cNvPr>
          <p:cNvPicPr/>
          <p:nvPr/>
        </p:nvPicPr>
        <p:blipFill rotWithShape="1">
          <a:blip r:embed="rId3"/>
          <a:srcRect l="41887" t="42491" r="41151" b="40383"/>
          <a:stretch/>
        </p:blipFill>
        <p:spPr bwMode="auto">
          <a:xfrm>
            <a:off x="2518046" y="2809130"/>
            <a:ext cx="3721396" cy="1684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oogle Shape;576;p39">
            <a:extLst>
              <a:ext uri="{FF2B5EF4-FFF2-40B4-BE49-F238E27FC236}">
                <a16:creationId xmlns:a16="http://schemas.microsoft.com/office/drawing/2014/main" id="{4B6ABC70-7E45-45A8-96D5-4E7CC716C344}"/>
              </a:ext>
            </a:extLst>
          </p:cNvPr>
          <p:cNvGrpSpPr/>
          <p:nvPr/>
        </p:nvGrpSpPr>
        <p:grpSpPr>
          <a:xfrm>
            <a:off x="78399" y="1499500"/>
            <a:ext cx="460705" cy="491455"/>
            <a:chOff x="6506504" y="937343"/>
            <a:chExt cx="744273" cy="793950"/>
          </a:xfrm>
        </p:grpSpPr>
        <p:sp>
          <p:nvSpPr>
            <p:cNvPr id="10" name="Google Shape;577;p39">
              <a:extLst>
                <a:ext uri="{FF2B5EF4-FFF2-40B4-BE49-F238E27FC236}">
                  <a16:creationId xmlns:a16="http://schemas.microsoft.com/office/drawing/2014/main" id="{A694C788-B6CA-426A-A580-26D464312B1E}"/>
                </a:ext>
              </a:extLst>
            </p:cNvPr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78;p39">
              <a:extLst>
                <a:ext uri="{FF2B5EF4-FFF2-40B4-BE49-F238E27FC236}">
                  <a16:creationId xmlns:a16="http://schemas.microsoft.com/office/drawing/2014/main" id="{2A2BA731-0183-45AA-8FBE-712307A58C8A}"/>
                </a:ext>
              </a:extLst>
            </p:cNvPr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79;p39">
              <a:extLst>
                <a:ext uri="{FF2B5EF4-FFF2-40B4-BE49-F238E27FC236}">
                  <a16:creationId xmlns:a16="http://schemas.microsoft.com/office/drawing/2014/main" id="{74CEFD20-8E12-4B76-B61E-F252B4C962F7}"/>
                </a:ext>
              </a:extLst>
            </p:cNvPr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580;p39">
              <a:extLst>
                <a:ext uri="{FF2B5EF4-FFF2-40B4-BE49-F238E27FC236}">
                  <a16:creationId xmlns:a16="http://schemas.microsoft.com/office/drawing/2014/main" id="{588015C6-EC8E-4A66-BE35-CBFFC85EDB0D}"/>
                </a:ext>
              </a:extLst>
            </p:cNvPr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" name="Google Shape;581;p39">
                <a:extLst>
                  <a:ext uri="{FF2B5EF4-FFF2-40B4-BE49-F238E27FC236}">
                    <a16:creationId xmlns:a16="http://schemas.microsoft.com/office/drawing/2014/main" id="{96B368CF-B28B-4050-9215-E713894CB629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82;p39">
                <a:extLst>
                  <a:ext uri="{FF2B5EF4-FFF2-40B4-BE49-F238E27FC236}">
                    <a16:creationId xmlns:a16="http://schemas.microsoft.com/office/drawing/2014/main" id="{E5A45F82-0B7F-455D-9324-F72572A667EB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583;p39">
                <a:extLst>
                  <a:ext uri="{FF2B5EF4-FFF2-40B4-BE49-F238E27FC236}">
                    <a16:creationId xmlns:a16="http://schemas.microsoft.com/office/drawing/2014/main" id="{DEEC432C-AB43-48DA-ABD7-835095AAF07E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584;p39">
                <a:extLst>
                  <a:ext uri="{FF2B5EF4-FFF2-40B4-BE49-F238E27FC236}">
                    <a16:creationId xmlns:a16="http://schemas.microsoft.com/office/drawing/2014/main" id="{64E2B048-FBC9-420F-A887-764DD44ABDAC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585;p39">
                <a:extLst>
                  <a:ext uri="{FF2B5EF4-FFF2-40B4-BE49-F238E27FC236}">
                    <a16:creationId xmlns:a16="http://schemas.microsoft.com/office/drawing/2014/main" id="{28A5F094-4735-4420-8BE3-6C5CBE95D04B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586;p39">
                <a:extLst>
                  <a:ext uri="{FF2B5EF4-FFF2-40B4-BE49-F238E27FC236}">
                    <a16:creationId xmlns:a16="http://schemas.microsoft.com/office/drawing/2014/main" id="{7D594F76-0461-43D8-A23D-F1D496CC82F7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587;p39">
                <a:extLst>
                  <a:ext uri="{FF2B5EF4-FFF2-40B4-BE49-F238E27FC236}">
                    <a16:creationId xmlns:a16="http://schemas.microsoft.com/office/drawing/2014/main" id="{2699D566-9758-4705-9328-1DE9B80CE97B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588;p39">
                <a:extLst>
                  <a:ext uri="{FF2B5EF4-FFF2-40B4-BE49-F238E27FC236}">
                    <a16:creationId xmlns:a16="http://schemas.microsoft.com/office/drawing/2014/main" id="{45BC9D57-A5BD-4696-A88A-21129FA1002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589;p39">
                <a:extLst>
                  <a:ext uri="{FF2B5EF4-FFF2-40B4-BE49-F238E27FC236}">
                    <a16:creationId xmlns:a16="http://schemas.microsoft.com/office/drawing/2014/main" id="{5BEAEF45-7882-4B96-A7E4-6E7CD8D371D3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590;p39">
                <a:extLst>
                  <a:ext uri="{FF2B5EF4-FFF2-40B4-BE49-F238E27FC236}">
                    <a16:creationId xmlns:a16="http://schemas.microsoft.com/office/drawing/2014/main" id="{24DD21BD-1475-400F-93B3-D0DF016DB0EE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4828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EXIT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sz="1800" b="1" i="1" dirty="0">
                <a:solidFill>
                  <a:schemeClr val="tx1"/>
                </a:solidFill>
              </a:rPr>
              <a:t>SAMPLE SNIPPET:</a:t>
            </a:r>
          </a:p>
          <a:p>
            <a:pPr marL="114300" indent="0">
              <a:buNone/>
            </a:pPr>
            <a:r>
              <a:rPr lang="en-US" sz="2000" dirty="0" err="1">
                <a:solidFill>
                  <a:schemeClr val="tx1"/>
                </a:solidFill>
              </a:rPr>
              <a:t>qExit</a:t>
            </a:r>
            <a:r>
              <a:rPr lang="en-US" sz="2000" dirty="0">
                <a:solidFill>
                  <a:schemeClr val="tx1"/>
                </a:solidFill>
              </a:rPr>
              <a:t> = </a:t>
            </a:r>
            <a:r>
              <a:rPr lang="en-US" sz="2000" dirty="0" err="1">
                <a:solidFill>
                  <a:schemeClr val="tx1"/>
                </a:solidFill>
              </a:rPr>
              <a:t>messagebox.askyesno</a:t>
            </a:r>
            <a:r>
              <a:rPr lang="en-US" sz="2000" dirty="0">
                <a:solidFill>
                  <a:schemeClr val="tx1"/>
                </a:solidFill>
              </a:rPr>
              <a:t>("Quit System", "Do you want to quit? ")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if </a:t>
            </a:r>
            <a:r>
              <a:rPr lang="en-US" sz="2000" dirty="0" err="1">
                <a:solidFill>
                  <a:schemeClr val="tx1"/>
                </a:solidFill>
              </a:rPr>
              <a:t>qExit</a:t>
            </a:r>
            <a:r>
              <a:rPr lang="en-US" sz="2000" dirty="0">
                <a:solidFill>
                  <a:schemeClr val="tx1"/>
                </a:solidFill>
              </a:rPr>
              <a:t> &gt; 0: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</a:t>
            </a:r>
            <a:r>
              <a:rPr lang="en-US" sz="2000" dirty="0" err="1">
                <a:solidFill>
                  <a:schemeClr val="tx1"/>
                </a:solidFill>
              </a:rPr>
              <a:t>root.destroy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</a:p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return</a:t>
            </a:r>
          </a:p>
          <a:p>
            <a:pPr marL="114300" indent="0">
              <a:buNone/>
            </a:pPr>
            <a:endParaRPr lang="en-US" sz="1800" b="1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sz="1800" b="1" i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IN" sz="1800" b="1" i="1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4048794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6B76B-80CC-4EA3-BFBA-B872348C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5664"/>
            <a:ext cx="5868600" cy="281385"/>
          </a:xfrm>
        </p:spPr>
        <p:txBody>
          <a:bodyPr/>
          <a:lstStyle/>
          <a:p>
            <a:r>
              <a:rPr lang="en-IN" dirty="0"/>
              <a:t>EXIT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FF08-80D2-42A6-9113-092AAD82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         IF YES ,THE PROCESS WILL TERMINATE.</a:t>
            </a:r>
          </a:p>
          <a:p>
            <a:pPr marL="114300" indent="0">
              <a:buNone/>
            </a:pPr>
            <a:endParaRPr lang="en-IN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         IF NO,THEN YOU CAN CONTINUE THE ACTIONS.</a:t>
            </a: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6" name="Google Shape;591;p39">
            <a:extLst>
              <a:ext uri="{FF2B5EF4-FFF2-40B4-BE49-F238E27FC236}">
                <a16:creationId xmlns:a16="http://schemas.microsoft.com/office/drawing/2014/main" id="{A41F622C-CA09-451D-ACBC-98A3A7B11E98}"/>
              </a:ext>
            </a:extLst>
          </p:cNvPr>
          <p:cNvGrpSpPr/>
          <p:nvPr/>
        </p:nvGrpSpPr>
        <p:grpSpPr>
          <a:xfrm>
            <a:off x="516698" y="1499500"/>
            <a:ext cx="460705" cy="491455"/>
            <a:chOff x="7638277" y="937343"/>
            <a:chExt cx="744273" cy="793950"/>
          </a:xfrm>
        </p:grpSpPr>
        <p:sp>
          <p:nvSpPr>
            <p:cNvPr id="7" name="Google Shape;592;p39">
              <a:extLst>
                <a:ext uri="{FF2B5EF4-FFF2-40B4-BE49-F238E27FC236}">
                  <a16:creationId xmlns:a16="http://schemas.microsoft.com/office/drawing/2014/main" id="{54B04B29-4CBC-4114-B8AB-A4A9D1555AF6}"/>
                </a:ext>
              </a:extLst>
            </p:cNvPr>
            <p:cNvSpPr/>
            <p:nvPr/>
          </p:nvSpPr>
          <p:spPr>
            <a:xfrm>
              <a:off x="8012931" y="1079385"/>
              <a:ext cx="217150" cy="253478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93;p39">
              <a:extLst>
                <a:ext uri="{FF2B5EF4-FFF2-40B4-BE49-F238E27FC236}">
                  <a16:creationId xmlns:a16="http://schemas.microsoft.com/office/drawing/2014/main" id="{473494E9-FA39-43F2-AC4D-E7581AFA1EB8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94;p39">
              <a:extLst>
                <a:ext uri="{FF2B5EF4-FFF2-40B4-BE49-F238E27FC236}">
                  <a16:creationId xmlns:a16="http://schemas.microsoft.com/office/drawing/2014/main" id="{2DAC38F6-7F2A-4BCB-9094-82CD22DD4AB9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95;p39">
              <a:extLst>
                <a:ext uri="{FF2B5EF4-FFF2-40B4-BE49-F238E27FC236}">
                  <a16:creationId xmlns:a16="http://schemas.microsoft.com/office/drawing/2014/main" id="{FFC7D6A6-EACB-4AD3-9FE1-6ED05534366A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596;p39">
              <a:extLst>
                <a:ext uri="{FF2B5EF4-FFF2-40B4-BE49-F238E27FC236}">
                  <a16:creationId xmlns:a16="http://schemas.microsoft.com/office/drawing/2014/main" id="{F9AE4DF6-CF5E-4391-8DF7-05624DA5874E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" name="Google Shape;597;p39">
                <a:extLst>
                  <a:ext uri="{FF2B5EF4-FFF2-40B4-BE49-F238E27FC236}">
                    <a16:creationId xmlns:a16="http://schemas.microsoft.com/office/drawing/2014/main" id="{726AF6D7-EF67-456F-8E91-CF35A48E892C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98;p39">
                <a:extLst>
                  <a:ext uri="{FF2B5EF4-FFF2-40B4-BE49-F238E27FC236}">
                    <a16:creationId xmlns:a16="http://schemas.microsoft.com/office/drawing/2014/main" id="{F8186799-D1CF-4EE8-8AE2-EA5F1FB7ABBA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99;p39">
                <a:extLst>
                  <a:ext uri="{FF2B5EF4-FFF2-40B4-BE49-F238E27FC236}">
                    <a16:creationId xmlns:a16="http://schemas.microsoft.com/office/drawing/2014/main" id="{0D6ABE65-2D65-40F2-B533-342B30142A42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00;p39">
                <a:extLst>
                  <a:ext uri="{FF2B5EF4-FFF2-40B4-BE49-F238E27FC236}">
                    <a16:creationId xmlns:a16="http://schemas.microsoft.com/office/drawing/2014/main" id="{77C07241-3DB2-4AFB-9D8B-1A3CCA77AF6A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1;p39">
                <a:extLst>
                  <a:ext uri="{FF2B5EF4-FFF2-40B4-BE49-F238E27FC236}">
                    <a16:creationId xmlns:a16="http://schemas.microsoft.com/office/drawing/2014/main" id="{7B5ED32B-B683-4F20-A615-B71A53D232F8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02;p39">
                <a:extLst>
                  <a:ext uri="{FF2B5EF4-FFF2-40B4-BE49-F238E27FC236}">
                    <a16:creationId xmlns:a16="http://schemas.microsoft.com/office/drawing/2014/main" id="{81F7A9DE-90B5-4096-9DD3-23B34E38592C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03;p39">
                <a:extLst>
                  <a:ext uri="{FF2B5EF4-FFF2-40B4-BE49-F238E27FC236}">
                    <a16:creationId xmlns:a16="http://schemas.microsoft.com/office/drawing/2014/main" id="{39D26EF7-6048-4251-831B-6FEE356CDC86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04;p39">
                <a:extLst>
                  <a:ext uri="{FF2B5EF4-FFF2-40B4-BE49-F238E27FC236}">
                    <a16:creationId xmlns:a16="http://schemas.microsoft.com/office/drawing/2014/main" id="{9FBAED8C-747C-4C50-9FD6-D12C71771140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05;p39">
                <a:extLst>
                  <a:ext uri="{FF2B5EF4-FFF2-40B4-BE49-F238E27FC236}">
                    <a16:creationId xmlns:a16="http://schemas.microsoft.com/office/drawing/2014/main" id="{AFB4DF76-B52C-4244-85A9-23C755A27F10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06;p39">
                <a:extLst>
                  <a:ext uri="{FF2B5EF4-FFF2-40B4-BE49-F238E27FC236}">
                    <a16:creationId xmlns:a16="http://schemas.microsoft.com/office/drawing/2014/main" id="{676CB25C-3E1D-4936-B71B-438037643362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" name="Google Shape;591;p39">
            <a:extLst>
              <a:ext uri="{FF2B5EF4-FFF2-40B4-BE49-F238E27FC236}">
                <a16:creationId xmlns:a16="http://schemas.microsoft.com/office/drawing/2014/main" id="{C2DB3913-DA79-491A-AD7B-F95DE62E035F}"/>
              </a:ext>
            </a:extLst>
          </p:cNvPr>
          <p:cNvGrpSpPr/>
          <p:nvPr/>
        </p:nvGrpSpPr>
        <p:grpSpPr>
          <a:xfrm>
            <a:off x="491608" y="2283460"/>
            <a:ext cx="460705" cy="491455"/>
            <a:chOff x="7638277" y="937343"/>
            <a:chExt cx="744273" cy="793950"/>
          </a:xfrm>
        </p:grpSpPr>
        <p:sp>
          <p:nvSpPr>
            <p:cNvPr id="23" name="Google Shape;592;p39">
              <a:extLst>
                <a:ext uri="{FF2B5EF4-FFF2-40B4-BE49-F238E27FC236}">
                  <a16:creationId xmlns:a16="http://schemas.microsoft.com/office/drawing/2014/main" id="{749AC943-11E5-4FCE-9B34-43E4104C6342}"/>
                </a:ext>
              </a:extLst>
            </p:cNvPr>
            <p:cNvSpPr/>
            <p:nvPr/>
          </p:nvSpPr>
          <p:spPr>
            <a:xfrm>
              <a:off x="8012931" y="1079385"/>
              <a:ext cx="217150" cy="253478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93;p39">
              <a:extLst>
                <a:ext uri="{FF2B5EF4-FFF2-40B4-BE49-F238E27FC236}">
                  <a16:creationId xmlns:a16="http://schemas.microsoft.com/office/drawing/2014/main" id="{9F59FBC7-F5E4-431D-8C25-9F3A6DAAD9D6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94;p39">
              <a:extLst>
                <a:ext uri="{FF2B5EF4-FFF2-40B4-BE49-F238E27FC236}">
                  <a16:creationId xmlns:a16="http://schemas.microsoft.com/office/drawing/2014/main" id="{D8D51B25-0D68-48DE-BB21-24518C5239B2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95;p39">
              <a:extLst>
                <a:ext uri="{FF2B5EF4-FFF2-40B4-BE49-F238E27FC236}">
                  <a16:creationId xmlns:a16="http://schemas.microsoft.com/office/drawing/2014/main" id="{1E44B201-15E4-42BB-BE09-A8CD37CB4D2D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596;p39">
              <a:extLst>
                <a:ext uri="{FF2B5EF4-FFF2-40B4-BE49-F238E27FC236}">
                  <a16:creationId xmlns:a16="http://schemas.microsoft.com/office/drawing/2014/main" id="{F91C4D30-9D2E-47D9-81EF-2639F21D9348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8" name="Google Shape;597;p39">
                <a:extLst>
                  <a:ext uri="{FF2B5EF4-FFF2-40B4-BE49-F238E27FC236}">
                    <a16:creationId xmlns:a16="http://schemas.microsoft.com/office/drawing/2014/main" id="{5E566135-DA49-40A3-A0CC-D618A5AEECFD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598;p39">
                <a:extLst>
                  <a:ext uri="{FF2B5EF4-FFF2-40B4-BE49-F238E27FC236}">
                    <a16:creationId xmlns:a16="http://schemas.microsoft.com/office/drawing/2014/main" id="{A6A1E9EE-BD4B-4EB3-8825-99511642D0C5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599;p39">
                <a:extLst>
                  <a:ext uri="{FF2B5EF4-FFF2-40B4-BE49-F238E27FC236}">
                    <a16:creationId xmlns:a16="http://schemas.microsoft.com/office/drawing/2014/main" id="{08F35842-5B62-4C42-80ED-B46785EFBE12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00;p39">
                <a:extLst>
                  <a:ext uri="{FF2B5EF4-FFF2-40B4-BE49-F238E27FC236}">
                    <a16:creationId xmlns:a16="http://schemas.microsoft.com/office/drawing/2014/main" id="{6466C1C9-24F0-4C91-8A7E-7A05D271D6BC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01;p39">
                <a:extLst>
                  <a:ext uri="{FF2B5EF4-FFF2-40B4-BE49-F238E27FC236}">
                    <a16:creationId xmlns:a16="http://schemas.microsoft.com/office/drawing/2014/main" id="{65C9E0FB-A88E-49EF-94D1-5C774F74B87B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602;p39">
                <a:extLst>
                  <a:ext uri="{FF2B5EF4-FFF2-40B4-BE49-F238E27FC236}">
                    <a16:creationId xmlns:a16="http://schemas.microsoft.com/office/drawing/2014/main" id="{0D271871-D813-4E97-A8BA-D155D095AB99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03;p39">
                <a:extLst>
                  <a:ext uri="{FF2B5EF4-FFF2-40B4-BE49-F238E27FC236}">
                    <a16:creationId xmlns:a16="http://schemas.microsoft.com/office/drawing/2014/main" id="{90DBE023-E82A-4C2C-AC9B-FB6DB56D3C33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04;p39">
                <a:extLst>
                  <a:ext uri="{FF2B5EF4-FFF2-40B4-BE49-F238E27FC236}">
                    <a16:creationId xmlns:a16="http://schemas.microsoft.com/office/drawing/2014/main" id="{61413540-2C7E-4DF7-90B1-F09022AE1B09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05;p39">
                <a:extLst>
                  <a:ext uri="{FF2B5EF4-FFF2-40B4-BE49-F238E27FC236}">
                    <a16:creationId xmlns:a16="http://schemas.microsoft.com/office/drawing/2014/main" id="{01A63BBF-F7F3-4DD9-829E-B189A4618AF2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06;p39">
                <a:extLst>
                  <a:ext uri="{FF2B5EF4-FFF2-40B4-BE49-F238E27FC236}">
                    <a16:creationId xmlns:a16="http://schemas.microsoft.com/office/drawing/2014/main" id="{350F241C-BD2B-4B53-854E-D0ED73EE9D11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4CCA815-22DB-42B1-83B8-9AEFF3C06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69" t="41895" r="42988" b="40628"/>
          <a:stretch/>
        </p:blipFill>
        <p:spPr>
          <a:xfrm>
            <a:off x="6325800" y="2510106"/>
            <a:ext cx="2007300" cy="124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2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74B1-A8F4-4633-8C5D-8478C0DA0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1-TABLE (STATIONARY) WITH DEFAULT VALUES,PRIMARY KEY .</a:t>
            </a:r>
          </a:p>
          <a:p>
            <a:pPr marL="114300" indent="0">
              <a:buNone/>
            </a:pPr>
            <a:r>
              <a:rPr lang="en-IN" dirty="0"/>
              <a:t>2-DB OPERATION-INSERTION,DELETION,SELECTION AND UPDATION.</a:t>
            </a:r>
          </a:p>
          <a:p>
            <a:pPr marL="114300" indent="0">
              <a:buNone/>
            </a:pPr>
            <a:r>
              <a:rPr lang="en-IN" dirty="0"/>
              <a:t>3-CURSORS</a:t>
            </a:r>
          </a:p>
          <a:p>
            <a:pPr marL="114300" indent="0">
              <a:buNone/>
            </a:pPr>
            <a:r>
              <a:rPr lang="en-IN" dirty="0"/>
              <a:t>4-GUI-TKINTER</a:t>
            </a:r>
          </a:p>
          <a:p>
            <a:pPr marL="114300" indent="0">
              <a:buNone/>
            </a:pPr>
            <a:r>
              <a:rPr lang="en-IN" dirty="0"/>
              <a:t>5-PROCEDURE(DELETION),ADDITIONAL FEATURE-CLEAR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C7EC3-0A1A-4C11-BD2C-4BE348C75D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8C93FB-C4F8-4A78-BE62-D0B69D0E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CRITERIA’S DONE</a:t>
            </a:r>
          </a:p>
        </p:txBody>
      </p:sp>
    </p:spTree>
    <p:extLst>
      <p:ext uri="{BB962C8B-B14F-4D97-AF65-F5344CB8AC3E}">
        <p14:creationId xmlns:p14="http://schemas.microsoft.com/office/powerpoint/2010/main" val="832221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D81AD-6E5F-452B-A9AC-5D6D8E17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BD594-A281-4981-9516-57D4CE2194C2}"/>
              </a:ext>
            </a:extLst>
          </p:cNvPr>
          <p:cNvSpPr txBox="1"/>
          <p:nvPr/>
        </p:nvSpPr>
        <p:spPr>
          <a:xfrm>
            <a:off x="645042" y="1971585"/>
            <a:ext cx="7364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solidFill>
                  <a:schemeClr val="accent2">
                    <a:lumMod val="50000"/>
                  </a:schemeClr>
                </a:solidFill>
                <a:latin typeface="Patrick Hand" panose="020B060402020202020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7114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4ED2-163D-43FD-AF93-48A3C979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LIBRARIES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74B1-A8F4-4633-8C5D-8478C0DA0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TKINTER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MYSQL.CONNECTOR/PYMYSQL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C7EC3-0A1A-4C11-BD2C-4BE348C75D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2" descr="i2.wp.com/iot4beginners.com/wp-content/uploads/...">
            <a:extLst>
              <a:ext uri="{FF2B5EF4-FFF2-40B4-BE49-F238E27FC236}">
                <a16:creationId xmlns:a16="http://schemas.microsoft.com/office/drawing/2014/main" id="{724FEB8D-900B-469D-BEB5-3F4D134D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56" y="1499500"/>
            <a:ext cx="1890847" cy="13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ysql-logo | My IT Guy">
            <a:extLst>
              <a:ext uri="{FF2B5EF4-FFF2-40B4-BE49-F238E27FC236}">
                <a16:creationId xmlns:a16="http://schemas.microsoft.com/office/drawing/2014/main" id="{A6A946C2-CAF2-4ACD-AC51-FC3AF8BA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656" y="3232759"/>
            <a:ext cx="1925925" cy="120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8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2D7438-E1D1-4D8C-A8B2-6B4649FE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MYSQL</a:t>
            </a:r>
          </a:p>
        </p:txBody>
      </p:sp>
      <p:sp>
        <p:nvSpPr>
          <p:cNvPr id="285" name="Google Shape;285;p31"/>
          <p:cNvSpPr txBox="1">
            <a:spLocks noGrp="1"/>
          </p:cNvSpPr>
          <p:nvPr>
            <p:ph type="body" idx="1"/>
          </p:nvPr>
        </p:nvSpPr>
        <p:spPr>
          <a:xfrm>
            <a:off x="457200" y="1297172"/>
            <a:ext cx="8229600" cy="33292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indent="0">
              <a:buNone/>
            </a:pPr>
            <a:r>
              <a:rPr lang="en-IN" dirty="0"/>
              <a:t>DATABASE – STORE</a:t>
            </a:r>
          </a:p>
          <a:p>
            <a:pPr marL="114300" indent="0">
              <a:buNone/>
            </a:pPr>
            <a:r>
              <a:rPr lang="en-IN" dirty="0"/>
              <a:t>TABLE(S)-STATIONARY</a:t>
            </a:r>
          </a:p>
          <a:p>
            <a:pPr marL="114300" indent="0">
              <a:buNone/>
            </a:pPr>
            <a:r>
              <a:rPr lang="en-IN" dirty="0"/>
              <a:t>       ATTRIBUTES- </a:t>
            </a:r>
            <a:r>
              <a:rPr lang="en-IN" dirty="0" err="1"/>
              <a:t>item_name</a:t>
            </a:r>
            <a:r>
              <a:rPr lang="en-IN" dirty="0"/>
              <a:t>, </a:t>
            </a:r>
            <a:r>
              <a:rPr lang="en-IN" dirty="0" err="1"/>
              <a:t>item_price</a:t>
            </a:r>
            <a:r>
              <a:rPr lang="en-IN" dirty="0"/>
              <a:t> , </a:t>
            </a:r>
            <a:r>
              <a:rPr lang="en-IN" dirty="0" err="1"/>
              <a:t>item_quantity</a:t>
            </a:r>
            <a:r>
              <a:rPr lang="en-IN" dirty="0"/>
              <a:t> , </a:t>
            </a:r>
            <a:r>
              <a:rPr lang="en-IN" dirty="0" err="1"/>
              <a:t>item_category</a:t>
            </a:r>
            <a:r>
              <a:rPr lang="en-IN" dirty="0"/>
              <a:t> , </a:t>
            </a:r>
            <a:r>
              <a:rPr lang="en-IN" dirty="0" err="1"/>
              <a:t>item_discount</a:t>
            </a:r>
            <a:r>
              <a:rPr lang="en-IN" dirty="0"/>
              <a:t>, </a:t>
            </a:r>
            <a:r>
              <a:rPr lang="en-IN" dirty="0" err="1"/>
              <a:t>item_id</a:t>
            </a:r>
            <a:r>
              <a:rPr lang="en-IN" dirty="0"/>
              <a:t>. </a:t>
            </a:r>
          </a:p>
          <a:p>
            <a:pPr marL="114300" indent="0">
              <a:buNone/>
            </a:pPr>
            <a:r>
              <a:rPr lang="en-IN" dirty="0"/>
              <a:t> PROCEDURE(DELETE)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4" name="Google Shape;400;p38">
            <a:extLst>
              <a:ext uri="{FF2B5EF4-FFF2-40B4-BE49-F238E27FC236}">
                <a16:creationId xmlns:a16="http://schemas.microsoft.com/office/drawing/2014/main" id="{F3EB563A-9695-4E43-B8F6-6D809F58F3DA}"/>
              </a:ext>
            </a:extLst>
          </p:cNvPr>
          <p:cNvSpPr/>
          <p:nvPr/>
        </p:nvSpPr>
        <p:spPr>
          <a:xfrm>
            <a:off x="131986" y="158253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00;p38">
            <a:extLst>
              <a:ext uri="{FF2B5EF4-FFF2-40B4-BE49-F238E27FC236}">
                <a16:creationId xmlns:a16="http://schemas.microsoft.com/office/drawing/2014/main" id="{215B0C44-DEF3-4C54-982C-AE7E7E25D842}"/>
              </a:ext>
            </a:extLst>
          </p:cNvPr>
          <p:cNvSpPr/>
          <p:nvPr/>
        </p:nvSpPr>
        <p:spPr>
          <a:xfrm>
            <a:off x="156795" y="2056149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400;p38">
            <a:extLst>
              <a:ext uri="{FF2B5EF4-FFF2-40B4-BE49-F238E27FC236}">
                <a16:creationId xmlns:a16="http://schemas.microsoft.com/office/drawing/2014/main" id="{F7C63339-1E28-4873-B991-6D654CD14AA6}"/>
              </a:ext>
            </a:extLst>
          </p:cNvPr>
          <p:cNvSpPr/>
          <p:nvPr/>
        </p:nvSpPr>
        <p:spPr>
          <a:xfrm>
            <a:off x="156795" y="35482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2D7438-E1D1-4D8C-A8B2-6B4649FE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</a:t>
            </a:r>
          </a:p>
        </p:txBody>
      </p:sp>
      <p:sp>
        <p:nvSpPr>
          <p:cNvPr id="285" name="Google Shape;285;p31"/>
          <p:cNvSpPr txBox="1">
            <a:spLocks noGrp="1"/>
          </p:cNvSpPr>
          <p:nvPr>
            <p:ph type="body" idx="1"/>
          </p:nvPr>
        </p:nvSpPr>
        <p:spPr>
          <a:xfrm>
            <a:off x="457200" y="1297172"/>
            <a:ext cx="8229600" cy="33292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dirty="0"/>
              <a:t>ATTRIBUTES:</a:t>
            </a:r>
          </a:p>
          <a:p>
            <a:pPr marL="114300" indent="0">
              <a:buNone/>
            </a:pPr>
            <a:r>
              <a:rPr lang="en-IN" dirty="0" err="1"/>
              <a:t>item_name</a:t>
            </a:r>
            <a:r>
              <a:rPr lang="en-IN" dirty="0"/>
              <a:t>        -VARCHAR</a:t>
            </a:r>
          </a:p>
          <a:p>
            <a:pPr marL="114300" indent="0">
              <a:buNone/>
            </a:pPr>
            <a:r>
              <a:rPr lang="en-IN" dirty="0" err="1"/>
              <a:t>item_price</a:t>
            </a:r>
            <a:r>
              <a:rPr lang="en-IN" dirty="0"/>
              <a:t>        –INTEGER</a:t>
            </a:r>
          </a:p>
          <a:p>
            <a:pPr marL="114300" indent="0">
              <a:buNone/>
            </a:pPr>
            <a:r>
              <a:rPr lang="en-IN" dirty="0" err="1"/>
              <a:t>item_quantity</a:t>
            </a:r>
            <a:r>
              <a:rPr lang="en-IN" dirty="0"/>
              <a:t>   - INTEGER</a:t>
            </a:r>
          </a:p>
          <a:p>
            <a:pPr marL="114300" indent="0">
              <a:buNone/>
            </a:pPr>
            <a:r>
              <a:rPr lang="en-IN" dirty="0" err="1"/>
              <a:t>item_category</a:t>
            </a:r>
            <a:r>
              <a:rPr lang="en-IN" dirty="0"/>
              <a:t>  -VARCHAR</a:t>
            </a:r>
          </a:p>
          <a:p>
            <a:pPr marL="114300" indent="0">
              <a:buNone/>
            </a:pPr>
            <a:r>
              <a:rPr lang="en-IN" dirty="0" err="1"/>
              <a:t>item_discount</a:t>
            </a:r>
            <a:r>
              <a:rPr lang="en-IN" dirty="0"/>
              <a:t>   -FLOAT</a:t>
            </a:r>
          </a:p>
          <a:p>
            <a:pPr marL="114300" indent="0">
              <a:buNone/>
            </a:pPr>
            <a:r>
              <a:rPr lang="en-IN" dirty="0" err="1"/>
              <a:t>item_id</a:t>
            </a:r>
            <a:r>
              <a:rPr lang="en-IN" dirty="0"/>
              <a:t>             –INTEGER(AUTO INCREMENT)</a:t>
            </a:r>
          </a:p>
          <a:p>
            <a:pPr marL="114300" indent="0"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47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D6BB97-0694-43D7-A773-15C36059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014"/>
            <a:ext cx="5868600" cy="494036"/>
          </a:xfrm>
        </p:spPr>
        <p:txBody>
          <a:bodyPr/>
          <a:lstStyle/>
          <a:p>
            <a:r>
              <a:rPr lang="en-IN" dirty="0"/>
              <a:t>STATIONARY TABLE IN  MYSQL</a:t>
            </a:r>
            <a:br>
              <a:rPr lang="en-IN" dirty="0"/>
            </a:b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22559-7DCE-4841-A7FB-224F94ED9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6B508-0D81-4D03-8BBF-2665102C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61" y="1389688"/>
            <a:ext cx="4747671" cy="36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80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D6BB97-0694-43D7-A773-15C36059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014"/>
            <a:ext cx="5868600" cy="494036"/>
          </a:xfrm>
        </p:spPr>
        <p:txBody>
          <a:bodyPr/>
          <a:lstStyle/>
          <a:p>
            <a:r>
              <a:rPr lang="en-IN" dirty="0"/>
              <a:t>PROCEDURE(DELETE) IN  MYSQL</a:t>
            </a:r>
            <a:br>
              <a:rPr lang="en-IN" dirty="0"/>
            </a:b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22559-7DCE-4841-A7FB-224F94ED9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QUERY:</a:t>
            </a:r>
          </a:p>
          <a:p>
            <a:pPr marL="114300" indent="0">
              <a:buNone/>
            </a:pPr>
            <a:r>
              <a:rPr lang="en-US" dirty="0"/>
              <a:t>create procedure </a:t>
            </a:r>
            <a:r>
              <a:rPr lang="en-US" dirty="0" err="1"/>
              <a:t>dele_item</a:t>
            </a:r>
            <a:r>
              <a:rPr lang="en-US" dirty="0"/>
              <a:t>() delete  from stationary where </a:t>
            </a:r>
            <a:r>
              <a:rPr lang="en-US" dirty="0" err="1"/>
              <a:t>stationary.item_name</a:t>
            </a:r>
            <a:r>
              <a:rPr lang="en-US" dirty="0"/>
              <a:t> = </a:t>
            </a:r>
            <a:r>
              <a:rPr lang="en-US" dirty="0" err="1"/>
              <a:t>item_name</a:t>
            </a:r>
            <a:r>
              <a:rPr lang="en-US" dirty="0"/>
              <a:t>;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47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8327-C818-44D9-9E96-F260DBF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</a:t>
            </a:r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511157" y="1217050"/>
            <a:ext cx="8229600" cy="513891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tx1"/>
                </a:solidFill>
              </a:rPr>
              <a:t>SAMPLE SNIPPET: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label0 = Label(root, text="STATIONERY STORE MANAGEMENT SYSTEM ", </a:t>
            </a:r>
            <a:r>
              <a:rPr lang="en-US" sz="1600" dirty="0" err="1">
                <a:solidFill>
                  <a:schemeClr val="tx1"/>
                </a:solidFill>
              </a:rPr>
              <a:t>bg</a:t>
            </a:r>
            <a:r>
              <a:rPr lang="en-US" sz="1600" dirty="0">
                <a:solidFill>
                  <a:schemeClr val="tx1"/>
                </a:solidFill>
              </a:rPr>
              <a:t>="Black", </a:t>
            </a:r>
            <a:r>
              <a:rPr lang="en-US" sz="1600" dirty="0" err="1">
                <a:solidFill>
                  <a:schemeClr val="tx1"/>
                </a:solidFill>
              </a:rPr>
              <a:t>fg</a:t>
            </a:r>
            <a:r>
              <a:rPr lang="en-US" sz="1600" dirty="0">
                <a:solidFill>
                  <a:schemeClr val="tx1"/>
                </a:solidFill>
              </a:rPr>
              <a:t>="#F9FAE9", font=("Times", 27), width=39)</a:t>
            </a:r>
            <a:endParaRPr lang="en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label1 = Label(root, text="ENTER ITEM NAME", </a:t>
            </a:r>
            <a:r>
              <a:rPr lang="en-IN" sz="1600" dirty="0" err="1">
                <a:solidFill>
                  <a:schemeClr val="tx1"/>
                </a:solidFill>
              </a:rPr>
              <a:t>bg</a:t>
            </a:r>
            <a:r>
              <a:rPr lang="en-IN" sz="1600" dirty="0">
                <a:solidFill>
                  <a:schemeClr val="tx1"/>
                </a:solidFill>
              </a:rPr>
              <a:t>="black", relief="ridge", </a:t>
            </a:r>
            <a:r>
              <a:rPr lang="en-IN" sz="1600" dirty="0" err="1">
                <a:solidFill>
                  <a:schemeClr val="tx1"/>
                </a:solidFill>
              </a:rPr>
              <a:t>fg</a:t>
            </a:r>
            <a:r>
              <a:rPr lang="en-IN" sz="1600" dirty="0">
                <a:solidFill>
                  <a:schemeClr val="tx1"/>
                </a:solidFill>
              </a:rPr>
              <a:t>="white", bd=8, font=("Times", 12), width=25)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entry1 = Entry(root, font=("Times", 14), bd=8, width=25, </a:t>
            </a:r>
            <a:r>
              <a:rPr lang="en-IN" sz="1600" dirty="0" err="1">
                <a:solidFill>
                  <a:schemeClr val="tx1"/>
                </a:solidFill>
              </a:rPr>
              <a:t>bg</a:t>
            </a:r>
            <a:r>
              <a:rPr lang="en-IN" sz="1600" dirty="0">
                <a:solidFill>
                  <a:schemeClr val="tx1"/>
                </a:solidFill>
              </a:rPr>
              <a:t>="white")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 err="1">
                <a:solidFill>
                  <a:schemeClr val="tx1"/>
                </a:solidFill>
              </a:rPr>
              <a:t>buttoncolor</a:t>
            </a:r>
            <a:r>
              <a:rPr lang="en-IN" sz="1600" dirty="0">
                <a:solidFill>
                  <a:schemeClr val="tx1"/>
                </a:solidFill>
              </a:rPr>
              <a:t> = "#49D810"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 err="1">
                <a:solidFill>
                  <a:schemeClr val="tx1"/>
                </a:solidFill>
              </a:rPr>
              <a:t>buttonfg</a:t>
            </a:r>
            <a:r>
              <a:rPr lang="en-IN" sz="1600" dirty="0">
                <a:solidFill>
                  <a:schemeClr val="tx1"/>
                </a:solidFill>
              </a:rPr>
              <a:t> = "black"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tx1"/>
                </a:solidFill>
              </a:rPr>
              <a:t>button1 = Button(root, </a:t>
            </a:r>
            <a:r>
              <a:rPr lang="en-IN" sz="1600" dirty="0" err="1">
                <a:solidFill>
                  <a:schemeClr val="tx1"/>
                </a:solidFill>
              </a:rPr>
              <a:t>activebackground</a:t>
            </a:r>
            <a:r>
              <a:rPr lang="en-IN" sz="1600" dirty="0">
                <a:solidFill>
                  <a:schemeClr val="tx1"/>
                </a:solidFill>
              </a:rPr>
              <a:t>="green", text="ADD ITEM", bd=8, </a:t>
            </a:r>
            <a:r>
              <a:rPr lang="en-IN" sz="1600" dirty="0" err="1">
                <a:solidFill>
                  <a:schemeClr val="tx1"/>
                </a:solidFill>
              </a:rPr>
              <a:t>bg</a:t>
            </a:r>
            <a:r>
              <a:rPr lang="en-IN" sz="1600" dirty="0">
                <a:solidFill>
                  <a:schemeClr val="tx1"/>
                </a:solidFill>
              </a:rPr>
              <a:t>=</a:t>
            </a:r>
            <a:r>
              <a:rPr lang="en-IN" sz="1600" dirty="0" err="1">
                <a:solidFill>
                  <a:schemeClr val="tx1"/>
                </a:solidFill>
              </a:rPr>
              <a:t>buttoncolor</a:t>
            </a:r>
            <a:r>
              <a:rPr lang="en-IN" sz="1600" dirty="0">
                <a:solidFill>
                  <a:schemeClr val="tx1"/>
                </a:solidFill>
              </a:rPr>
              <a:t>, </a:t>
            </a:r>
            <a:r>
              <a:rPr lang="en-IN" sz="1600" dirty="0" err="1">
                <a:solidFill>
                  <a:schemeClr val="tx1"/>
                </a:solidFill>
              </a:rPr>
              <a:t>fg</a:t>
            </a:r>
            <a:r>
              <a:rPr lang="en-IN" sz="1600" dirty="0">
                <a:solidFill>
                  <a:schemeClr val="tx1"/>
                </a:solidFill>
              </a:rPr>
              <a:t>=</a:t>
            </a:r>
            <a:r>
              <a:rPr lang="en-IN" sz="1600" dirty="0" err="1">
                <a:solidFill>
                  <a:schemeClr val="tx1"/>
                </a:solidFill>
              </a:rPr>
              <a:t>buttonfg</a:t>
            </a:r>
            <a:r>
              <a:rPr lang="en-IN" sz="1600" dirty="0">
                <a:solidFill>
                  <a:schemeClr val="tx1"/>
                </a:solidFill>
              </a:rPr>
              <a:t>, width=25, font=("Times", 12), command=</a:t>
            </a:r>
            <a:r>
              <a:rPr lang="en-IN" sz="1600" dirty="0" err="1">
                <a:solidFill>
                  <a:schemeClr val="tx1"/>
                </a:solidFill>
              </a:rPr>
              <a:t>additem</a:t>
            </a:r>
            <a:r>
              <a:rPr lang="en-IN" sz="1600" dirty="0">
                <a:solidFill>
                  <a:schemeClr val="tx1"/>
                </a:solidFill>
              </a:rPr>
              <a:t>)</a:t>
            </a:r>
            <a:endParaRPr lang="en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200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1369</Words>
  <Application>Microsoft Office PowerPoint</Application>
  <PresentationFormat>On-screen Show (16:9)</PresentationFormat>
  <Paragraphs>208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Patrick Hand</vt:lpstr>
      <vt:lpstr>Arial</vt:lpstr>
      <vt:lpstr>Caveat Brush</vt:lpstr>
      <vt:lpstr>Calibri</vt:lpstr>
      <vt:lpstr>Tybalt template</vt:lpstr>
      <vt:lpstr>STATIONARY STORE MANAGEMENT</vt:lpstr>
      <vt:lpstr>PowerPoint Presentation</vt:lpstr>
      <vt:lpstr>WHY STATIONARY STORE MANAGEMENT?</vt:lpstr>
      <vt:lpstr>LIBRARIES USED</vt:lpstr>
      <vt:lpstr>MYSQL</vt:lpstr>
      <vt:lpstr>TABLE</vt:lpstr>
      <vt:lpstr>STATIONARY TABLE IN  MYSQL </vt:lpstr>
      <vt:lpstr>PROCEDURE(DELETE) IN  MYSQL </vt:lpstr>
      <vt:lpstr>HOME PAGE</vt:lpstr>
      <vt:lpstr>HOME PAGE </vt:lpstr>
      <vt:lpstr>VIEW DATABASE</vt:lpstr>
      <vt:lpstr>VIEW DATABASE </vt:lpstr>
      <vt:lpstr>ADD ITEM(INSERTION)</vt:lpstr>
      <vt:lpstr>ADD ITEM </vt:lpstr>
      <vt:lpstr>ADD ITEM </vt:lpstr>
      <vt:lpstr>ADD ITEM </vt:lpstr>
      <vt:lpstr>SEARCH ITEM</vt:lpstr>
      <vt:lpstr>SEARCH ITEM</vt:lpstr>
      <vt:lpstr>SEARCH ITEM</vt:lpstr>
      <vt:lpstr>CLEAR SCREEN</vt:lpstr>
      <vt:lpstr>CLEAR SELECTION WILL CLEAR THE ENTERED DETAILS  </vt:lpstr>
      <vt:lpstr>UPDATE RECORD</vt:lpstr>
      <vt:lpstr>UPDATE RECORD</vt:lpstr>
      <vt:lpstr>UPDATE RECORD</vt:lpstr>
      <vt:lpstr>UPDATE RECORD</vt:lpstr>
      <vt:lpstr>UPDATE RECORD</vt:lpstr>
      <vt:lpstr>DELETE RECORD</vt:lpstr>
      <vt:lpstr>DELETE RECORD</vt:lpstr>
      <vt:lpstr>DELETE RECORD</vt:lpstr>
      <vt:lpstr>DELETE RECORD </vt:lpstr>
      <vt:lpstr>EXIT </vt:lpstr>
      <vt:lpstr>EXIT </vt:lpstr>
      <vt:lpstr>CRITERIA’S DONE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STATIONARY STORE MANAGEMENT</dc:title>
  <dc:creator>Shamruthi Rajkumar</dc:creator>
  <cp:lastModifiedBy>Shamruthi Rajkumar</cp:lastModifiedBy>
  <cp:revision>33</cp:revision>
  <dcterms:modified xsi:type="dcterms:W3CDTF">2020-11-04T08:40:25Z</dcterms:modified>
</cp:coreProperties>
</file>